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5495F-8EED-4FCE-876C-8F0765701B0C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8C1940-486C-4680-8850-E2C11251B31D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9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e Skinny bold" pitchFamily="50" charset="0"/>
              </a:rPr>
              <a:t>Cause and Effect in The Crucible</a:t>
            </a:r>
            <a:endParaRPr lang="en-US" sz="9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e Skinny bold" pitchFamily="50" charset="0"/>
            </a:endParaRPr>
          </a:p>
        </p:txBody>
      </p:sp>
      <p:sp>
        <p:nvSpPr>
          <p:cNvPr id="4" name="AutoShape 2" descr="data:image/jpeg;base64,/9j/4AAQSkZJRgABAQAAAQABAAD/2wCEAAkGBxQSEhUTExQVFhQXGBsZGBYYGRgVGBgZGBgYGBcXGBgYHCggGBolHxUXITEhJSkrLi4uFx8zODMsNygtLisBCgoKDg0OGxAQGzQkICYsLC0sLCwsLCwvLCwsLCwsLC8vLCwsLCwsNDQsLCwsLCwsLCwsLCwsLCwsLCwsLCwsLP/AABEIAKgBLAMBEQACEQEDEQH/xAAcAAABBQEBAQAAAAAAAAAAAAAAAgMEBQYBBwj/xAA5EAABAwIEAwYFAwMEAwEAAAABAAIRAyEEEjFBBVFhBiJxgZGhEzKx0fBCweEUI/EHFWJyUoKyM//EABsBAQADAQEBAQAAAAAAAAAAAAACAwQBBQYH/8QAMhEAAgIBAwIEBAYDAQADAAAAAAECEQMSITEEQSJRcfATYYGRMqGxweHxBRTRI0JSYv/aAAwDAQACEQMRAD8A81wfBAAXv+UCY8NSeTVElRAxcOMtAjZLO0GGoQuWdok0MNJ6DVLFCMTgodbTbwSxRXZCEsUFVu/P6pYoZyLlnaFBq5ZJIWGLlkkhQYuWd0ihTXNR3SKFJc1ElAWKKjqJKBbcO7OVqwBa0AHQuOWfAa+cQsuXrMWN1J/Y04+kyTVpHMf2er0fnpnyvrpbUeYXYdXjnw/ucl004719iwwHYrEvAeYpN1zTLhyIAOvmFTP/ACOGOy3LI9Dkl8j0B/A6GKYx9QGpUpHvTLAXQJORp0MSLkaryVmlit4nSZvlBTaWXeuB+visndDQO7AAAEDUk+azW2jWoohvpuewzqy4/wCp1Hlr6qUXvsdlsJ4ORmM6OblI5jn9FKbaIpWVXaTBNBFMRczH0laOmm1bKs0VJJGB7U1gC2i3Rtz4nT9/Ve70MW08j7nhdfNJrHHsZ8r0DzTiAEAIAQAgBACAEAIAQAgBACAEBsMf8asMkNpU5ktLpc4jQvLReNhYBVNl6iQ6fDns3a4cgY+oC5ZKh9jB4Hr99FyxpJYAFNoAvJJ9bey7ZyhmsMzY3H03CWKKbFCDCWKGIlLFHMq5ZLSLaxRbJKI42motk1EcbSUXImoDraKi5E1AdZh1BzLFjLrgPZqrinANENm7zoBueqzZeqjDbv5Fyw7Wz1R+Fp0WhtNoLrAcgAIBPp7LwptN2+TbCUn6FZxfAVXkB8GN406SuxyaCcdL4FUsO7c6WjoqnIuQ7gf7Ly6wBEGTqFKORojOCkqHMaxrhnFxz8OajZKDrZmTxvEsTmDKTTLg4OsIGbuiTtF48F6OHFipykyjNKdqMUU/Eu0hwoFOiWvrfrqG7Wnk0brVh6FZnrntHsu5kz9Z8JaIbvuysb2uME1KeapBh2a0kakRZaH/AI5X4ZUvQzx/yLS3juZXEVC9xc4ySZK9WCUUkjyZtybk+RghTKxK6cBACAEAIAQAgBACAEAIAQAgBAehy1urmj3WTWeh8NnHPYf1jzATUc0Mj1cPbby0P2SxpI9EEEg6aj912zjiDWwZCWc0kDiNC8pZ1RIlOkuajukG0lzUSUBxtJRciagPMpKDkTUCQygoORaoEqlhVW5FqgajsfwRtR5e9mYN0bEgnmRvtbqsHVZ5RSUeWXxxqrZ6SygKbdI6DfovPcdK3I6tctiK5wkuNz+WVT82XLyQVCSLXJ9ht5rjs7Gr+Q22gQL/AJ4dVFJknNN7FRxHB1Kjg4NcGt+UASRzJ2kq2E0lVFia7s6a76VO7RJuQbWGlhuT9CkUm6D3+hlOM1a1djnVK7WNAIyUWkZuQc4uuvTwSx45JRhb83/RkywnKO8qXyMDVpwvbUjx5RI72qxMqaGXtU0ypoZcFNEGIKkROIcBACAEAIAQAgBACAEAIAQAgN43CE7LyFM+gljOuwxGrQp6itwOUqUWuPNdUyLxjn9MQJP+VPUQcBNXCx3tvr4LjnTOrHaGsRhpbPIo5nFj3IDqMWUNZb8KkKoYTMYUZZKVkoYdToV/TQYXNdkvhVsSKWFlQcyagamjSYAAKdMWvYEnqSblYanJ22zSlFLgk0eBmq7+00En9It58gFbCTWzIScY7s3HAuBChTj5nm7st5OkDoOe91Rki5yv9DPLNfy9SZieG1nmzSG+h81D/WyP/wCJyPUYo8sbOByCCx0D9RBjxnRVTwyXKZOOZS3Ul6BSpNG46cyVWoIlKTGBTJMnyVbje7LNVKkTcM8iARY6yrcc2tijJFPcg8W4QHuzi7BeJiPKLruXG1bhwWYM9LTLk8+7cgU7NB/uXDtgAAC0cj05LT0Pid+RZmfhruYKtTXtRkeZOJDqNVyZnkiO9qsTKpIYeFYipoaKkVsSunAQAgBACAEAIAQAgBACAEAID0+jSK+djM+vnjJjMCVcmzPKKG6WFBdlIubCdJ69E+Iluzjxt8HMTw+q0DNFxPkdAOQtoqf9tPgmumTEYSnmaaZtyPgro5FIhLE4oew3D8xLbCAdfzmVzJl0oQx2V54LUzQQBfWQR7Kl9TBIuWBsnswDaYytud3fQDkFmeZzdsvhiUeCPxHBf3nZdHd4eevvKtwZLxqyuUNyfgMOGbCTvqQutOfocqi64Vw4vcAxgc48xPtoEdvZfkVyairkei8L4Y2jTAdBJ1AADfCBqrY41jXj3Z5ObO8kvDwTPjAW06D+Fx9QlsirRYsVuhUP9nekR0C6VY9PVWwztsjKCE1cFTqXiHc26/Yqbx4syvv8iUc2SG17fMpsbhvhkZhM6OAt58lgzYXjfi+5vw5fiLw/YYLwNTHU2A6BUUi2m+CNinvJgGN2wbH7hVTlO6LYRhV/cznGsO0zLRDvnYRYn/y6H/kIK5jyyjK0aoxUo0zCce4ZSawuptqhwNxIcwCeZ731Xr9L1E5SqTX7mXPhSVoy1Vq9SLPNkiJUarUyiSI1QKxFEhhysRWxK6ROIAQAgBACAEAIAQAgBACAEB7JTwhXzCPtm0W/DqEEA789PNXwdGTKiTV4L3nVANob4Hf0keqz9VdpIYsiqmIxPD8zb6gxPkAPoq4wtIsU6exU4jhbmkW81fCLTOuSkix4ZhQ6ZF/Sw/PZMluiv8I22mATMiLaZlgzReo1Rew5XeWgBrQxpEndx5En8CoUdT3EV3bsiPwmZ+aJEROl7la8UqjRyY7TwnK8xG8k6AAarUpdipno3Z/hooU7j+44d7pyaro1jV9/ex4fU5viy24XuyXWMmJjmVkyZbdEIqlY2XiYaL/RZnkTdRJU6uQD/kSeagpb+LcegNxAvAaJ30XV1MbemlYeOXfcG1I1Jldhl0vxNhxvgnNIcIcAWlevimpKpbpmZ3F2tmYbtZg306oZJNMiWHY856i3sqJ4fhP9Ge70WWOTHffuI4O0tp2qjWA10DyGY3CyZU27WzJ5a1bossRQDh3297mdPPoqZR28S3KoTafhexn8dw1vwq2djQMuW2netMhRxymnfkaW4ypeZ5ZxrhRpucWgmnNna26r3un6hTik3uefnwuLdcFFVC3pmGSIlQK1GeRHcrEVMQVIgcQAgBACAEAIAQAgBACAEAID32hSh0FfNLk+ye8S6weAlwCvqtzJkyUizr4Qvc2mwbX6DYkqnJjc/CuSiGRQi5yJo4AABmefADXrJ+yf69KpSKP91t+GP3O/7FQIynOfF1/or08daSP+zlu9vsNs7PUGzlc9p5kg+0KWiFM6+ryurSM/xHsnWBLmFtQG/d7rvQn6EqiWF9tzfi6/G9pbFS2iYc2CHixBsYnkb2ssM4VLc3KS2fYfqNcyG8hMeJ19lzHGL3I2pblt2RwM1TVI7tMW/wC7h+wk+YW/F/8AYw9fkqCguX+hrQ8lZcs3KWx5dJDNd8NLh+bLLKVx1InBXJJiKANNknU38F2MXCPHJKbWSdIZdUmZNvKPrZZZxnJtPj5E1GuBBAAzNg9bX8+arcNCtErbdSGm1JP7KMZNljikTsHWg6rZ02ZqXJmywtEjimDFek5h+bVp5OGhHjp5r20/iY9Pcow5fg5FLt39DzvEUSSWxz1tosNpI+gUu5zAlzZzHQQByus2VK7R17k+rjoY8Obmbkc6BuWDPAHO2yhiTlLSu5XKKVS8v6MVxOnSeSQHgO0LTmBBEgwfutmKU47Ojs4xZheJUWteWscXAbluX9yvcwylKKclR4+aKi6RV1VpiY5EZytRSxsqRA4gBACAEAIAQAgBACAEAIAQH0vWwMPAjVeDLH4j6mOW4mj4bgSASNdJ2A3jmVZL5f0ebmzLuT5DBDBHM7nqeay5OojDZFFOTuQx8XfqvPydV3TLNHYVUaDB0MfkqDy6kt6ZyLaGHAtETKuhmmk7LVUmN0sUQVPF1ZKWJNBisLTrXcIfoHjUdD/5DoVpcoZVTOY8k8X4ePL3wZ7tHg3NIcQNIJGh5Ee/ss2NaG4M9HpMsZKkXPBKYp4dom7u+f8A2iPYBaJSio1Zi6hueZvy2+xOpvsPzn915+SVFElucxd6duf7qMn/AOSrzO4qWTc5h3GpTAN9QZN45+6uhKU4pLcZEsc7RW4sPpm3ebzj2J1BWfLCSNmL4eRb7P3wMYXGBrjIs4iY25H82VEE03F8bFmTC5RVcrgfxL2h8A6E9IgwoZVFTpPhleOMnC2SaWx8j4qS2aZTLe0W2Eq7b/XqvZ6XI7ruYckTK9p8MaVR7h+vvN8f1DxmT5qefHWT5M9LpMqnjS8tv+Gaw1NwlxtP0HLneVmz1wjbF2OYLFyZJghwIWVxcXsTaT2M92jYaIquoG7SJBuWsgFsDTQj0K39PpySSnw+PUz5XKMLjyee4h5JJOpuV7kFSpHkzdu2QaqviZZEVytRSxBUiBxACAEAIAQAgBACAEAIAQAgPqjgGJbWDWP+YTl6iDZeLCeuFPnsfQdXjeJuUeO5q3Nysjp7qWRacTj3PITuVlaTPmvmck3L1NnAqo4NgR+R0U8korw1+ZyKctxJJKrcXVp7HUkjj6lpOyshm8zqjvsNMpB148CFXOpbrn9Sbk47CAFBZpR7kmxFcCo003GOR+43V/8AtKS3OxuEtaI75pta2ZgR6W+y6+o1cMtitbbocwlebfnVdty3I5cdbkxlQac/ddhp/CZ3F8kYUb2JjxhQS3pcIu17brcTiagDHAG/qL7fVd1qN7nccW5ptFM+Z5k6LrbTs9BVXoSQ7O8k7+/VefKWuVlVaIUiazr+dPVWc8md/IssM/2+i9Hp5cNdjHkQ32lph1DMROVwPqC39wvUzeLFZzpG45a80ZCs2G9wNJ1IF/SV5015nrRZn+JYh7mEsLcwmGyASBrHUe6Y4xUvFwTk3Wxj2cZe8va50/EGUuIkgERI8B9F6j6ZRSaXBjWZu15mexjCxxaYlpixzAxuDuCt8GpK/MwZPC6K6qVoiZZEdysRSxtSIggBACAEAIAQAgBACAEAIAQH1XwHhTqddrgQWQXBwuCIyx4y4WXiwxvHK+x73VdRHJice/Fe/Q1RuCVOT1QcjyeHRUPJNhpud/8AC+Wk3xH6v32N6pci2uEQTPI/sqo5PDV+j/b3VEWndoXVqwNmj3KtnmdV+FfmyMYX8xinRmRLp56e2qohjUnW9/T9C2U6oThm5ZbM3mLgj1SDd1/a+53I9W50ukm38/yuZHrbS5/U5VJECub9VRFmqHBGxlXMGnkSD+yvwxbdFuKOhtDbK2XQx1W+D0rYm4auRbOJDdvn/Eql/wD5X3Ivpn5nf9ybacx6QIVbUnzwc/1pEOviM1hYb8+alGJohj07vklYdoaJOrhA8PuR9V3JmSTiUTbk6XC/UGUb38h5SFkS3OuexJzRA5a+Ksb4RTV2ywwLrGNft/leh0j2pGTMtznHnxh33j5f/oL1pL/yf0/Uh06/9V9f0MO7Cl8tJIPMGJG0c1jnJLdHqx3Md2grmm/LN2xAaIgagT5rRggpqyGSekzGOxsukNa07kDUndejjx0qbsw5Mm9pFVWdK1RRkkyJUKtRnkxhysRWxC6RBACAEAIAQAgBACAEAIAQAgPrbsi7/wDVrv0kCOXzX9vZeH08lpakez/kV+Fr5/sXj7NIO/7rma4YJRXLMC3kmU2KqXgab7eC+cyzt6VwehjjtbGGvgxadlmnKuP6LHG1ZIeLB3MC67LG41Lz7lS5cRjCViLvidOvioq4u3uW5YJ7QE43G02PDM0kiR0G151t7KcsGnh2ux3FgyThrrjYkUa+4In81Ve8WpIqlDsyJifmd4/n1KONNl+P8KINR3dd7fnor4z22NMV4kV7Ksm6nF77mtxpbHHldd2FVHaLR4ldgo/UTbH6VMuOUCSVO+3cqlJRVvgk8SxQDobDiLDkFnnHxWynp8Tcbey/MeZVa7cz+ElQ8NblbhKJ0OnTT8krnIqi3wTNCvU6WGyZgzPlEDtiwuoBrbl1QW6AOJ+gXryemG5zpvx+iMWzDVKYl5LWgbXvOiwZpqX4VuenBGb4txWjXJEFrp+U5S1wm+Q2yu8wrMWDJj39o5LJF+FmEriCRfzsfRe1HdHlT2IlQq5GeTIryrUUyY0VIrYldOAgBACAEAIAQAgBACAEAIAQH1z2XqfEa95+aw8d5PM6ei8TC3OLs9jr4/DcYrjcuqtxpNlHMviKqMEdmVWNoQZGhg+xXzvU4njyfJ019mbsU7VFdUdleDsD7G0+6x7atzWlqi0O1sUGsJEkAmbeOnn9VpSjpqDK44nKVPZ9vfoRataWh0zOm0+XNUO32L4wqWkg16YqWPzNNj0PzD9/JW450qZphJ491w/a/wCFlQqCQBbb10UYSi5UY5xlVsbe8mTFydPC354KuXO5NJLYrsUe5aRI95M/t6qaW5qx/jIeGgnyV8FvuaclpC3m6PkiuDlHVcjydnwTmHKA4mL29JHkpTl4fr/Rll424pDdSnGgknf9oWWycZXySaGHi5PMdXHfy69FLTtb+xTPJey/on4ekZlWQg27M2Saqi6w1PRe302PajzskjF9p+J1hVqCkQAyABAJOX5oB1kk6D9IWiU4uVM2YcdQt9zDcd7RV6jI+I4ah7WjKItGmynHDFT3XoWXUdjEV3LWjPIi4jnz/CrYeRTPzIVQq9GaTIzyrEUsbKkQOIAQAgBACAEAIAQAgBACAEAID637PAMdlbo4SfEafuvn+ne9Lue11tyjqfYvN1bJqMtzz+xExlOwHL7/AGK8frYKCjG+L9/Zl2KW9lZiaU+IXkZcbRtxyornOLWPEG+nmV3BJb+hqSUpxdjbqfcpz135TbxiFbkxyilKial45UNVafezAwDeeu6jobVonGXh0slYVob33TJi3gdfNditKTZTkbl4IjeNxZebCB0+67JOT1USw4lBblfWeSMp19heY911Rs1wST1IZpsIvCmk1uWSaew4I1TbkjuTOHYZpMu0MQOf8LipmbqMkkqiSOIAS3nfy/lRzbJIqwXTGsOz+OZ8Pus+nzJ5Je/f6E6jTvOp9ugV0I72zNKW1FphaOnS634Md0Y8k+RfGceMPSLv1mzBzPPwGv8AleukscPn2KMUHlnXbuec43GZGio8NnZrohxBzQfG8+KyKGp6U/qes+DHcQql9Q1q1Rt7kQROzWgNFhAAWtbR0QRDTW7KI16b3d5uUE6zp1tC06Zxj4XZS5Qb3RVY1mVxbMwdlqxvUkzJl2dFfUKvSMsmMOKsRUxC6RBACAEAIAQAgBACAEAIAQAgBAfW/Z2mbVADGg68/IL5/wDx+GVKbPa66S/Be5oS261zxeK1yeXexX49xkjnp1j7iQvA61TeVxkvmvm/6tepqwpVZDqgOaDN4+izZNE8ale5oi3GVDDGg25iDzB2PqsakozTj9fX+y2Ta38iNSwTu+wkFrtJF2uGh5dJ3leh0uRyeifdbepbLPHwyS3XPzTKR1YtOVzQRvMyNrFZpwVnpKCatMliu0xfyIv5Lq1NlHw5L+xD67RoL9b+wXPh77s6scpDNOoIJH5P0V8ZJLYslF3TEudbmeqg5bEktzvD8OXOkgwNTy/lUu6OZ8ijGi3w19LAbrmPizBk255E4zL4/umR+Ili1CGESBNz+yjFWdd1fZFjgcP6LThxtsy5shave2kwvdt6k7AdSvbxQjjhqZgqWSWlHn3aLHy81HSXnRpMgDQADYD3VcZSyt3werDHHHGkZHjeOe+nBuLuDvCA6ALaQPDxV+OMYz29KOyWxScT4gx1Ehs/EqFudv6WhgAkdXEA22UsWKayb8K683f/AAhknHTtyzOVSvQiYpMh1XK6KM0mRXlWopbGipFbErpwEAIAQAgBACAEAIAQAgBACAEB9oUsRA0AGjR0C8qGdwi9qXCXoa5Y7fN+ZJwlSW9Vdgyao78lWWNSIuNoEnr+aLxOv6ac8ip7+3sXYppIhPwxG1j7H8/Zefkwzj+JVf5P3+xoWRMY+FvHisvw/wD5UW6uw9UIdDhroR1H8StcZQlplF/KvJlcbjaZmOI0+9OziR6fgWeU9Unfmezgl4a8qIjmlpvpon4eS9NSQw5uUqNlqepEqg3uq2H4WUTfiJ3DMGHzIPjcDTSdJXIxcuDN1GZwqmSHU8oytsFRp1MqUtTuXI614DA06+Ot+isdaKZBxk56kQ61aNLKiO5ohCx/A0J8VfDG3sVZslGgoUwxpLjAGq9jBh0RuXB5c5OcqjyZ7i+LdW7waRSb8s6HmepVebPraXbsjbgxRx7Xv3MlXbmqvY0gaZqji2BmBAaydFJ5NONN/ZfuaktzHdpcTlq1KLflbDJ/6kF3q5o9Fr6aLlBTly9/f0K8k+xnKpjbXT1iR6Fb4mSTIVZyuijPNkKo5XJGaTI7irEVMQVIgcQAgBACAEAIAQAgBACAEAIAQAgPsuu6XRysF4uepT0rsboKo2OUau40H219QFXjyu7i9la/Ln70RlHsx2lW+IJ35LjyLqY2uUQlD4boNNdFXFuDqXA54GzSaeh9ipPDim9tn+TJapL5nP6YNm0grLPoVgk3Vp97O/Fcin4jh2yRFjccw7ccl4vUSUZtx492vI34Mkqu9/2KjFYYgZj8p35H9ipKayK/aN+PKm9K5IdWhfpH7LkuaNEZ7E3BvygCwJMT/KktkZ8q1OyxxbSXSHdYkWUeo1ar9ox4mkqaGMpNxcquLb3TLbS2YxiXQbTJ/LLjbkWY1a3EUMIS6THT83V8I2TnmSVIu+HYUhel0+C2ebnyplbxbHuq93KfhNOhlvxPE6x0HirMvUJ+FcFuDAob34n+RWcSxrqhyNEFkd0AFpA/S4bMtoCD1WXUov4k9797GiGFRXJheK4asKj6tfK0AuNiJJDQG5GgzGnQALbjzY5RUMW/H82/dlkVW5nOHYN2JrBkkDV79S1jfmd1OgHUgLdkyRww1fZfMzU5ukaTtJwdlJ7XvDG0KdP4VKm4umSXVHExq7+445tLysODqpTWhXq5b2+X5Fiwxu29vaMrxfs9lpfFpB5bkznM5rhlAkwQBte+y9DB1lz0TrmtvP7szdR0qjDXFmTqFeqjyZMZJU0VsSunAQAgBACAEAIAQAgBACAEAIAQAgPrbi2L7jgw98jbY2keML53JnipuMXu/wAv5Pa6fF4lqWyDstiC6hmJmDB6Rf8AcKrEvhxlK/UdfBLLSRa0Xg6a+P0TC4zXh59TJOLXIqtjsph413H2U59XUtOVfVf8IxwOSuLH2Na8S0gq7HjjlVxfBW3KDqSHn/KtebbC0Vrkgvo/4XzGTpXF2jSpkV+DiYu07b/nVUS6ecHrxfYuWa+eSl4jQLL2IOhi/gRpKSbkj0cGRT2IDZieqraaNTq6JWExAGxNtvHb82UZNvdlGXG2SRjBt9FBNp2U/Bfc5WdGovsNfM/ZXpLjudgr44JHDKBJzGVswYrdlXUTSVIXx/FVKVMNpNBJnMeQ2AuLm635JRitDdWU9NCOSblLtwZStjKgbLh8NsmYFjvLtbX36rM4wuouz01GNlLxnjXwgwsfTdLZcBBJJaC0Q3QQRJPJdx9M8jepNe9xrSMLisY4lzi4kunN1m5+i9WGOKSSXHBnlNmr4DhjRqOwzGCrVdhzWzAy151YwCxLYJi4kk2uIw9RWWKyXSUqrivN+v04EJ6C1xND+uo1PiAh7nDLT+VzQySMk/qhxEbwVihJ4MqcHwt/nZocVpSa2KGtXDK9XDYh7abGtGQuhrX03tLSHE/KQZ3gkc4nYsbljjmxK23v5pp3t5+/pT8eKbx5NlXPyfmYLjPDmtBq03AsDsptlmLZ2iPlJHvyK93p8zb0TW9X/DPL6rp4xj8SD24/kpCtp55xDgIAQAgBACAEAIAQAgBACAEAIAQH0yabmEg6HRfm6yVuj67VGatF5gC0M+GCGu1dNg4kXPjsvZw5Y58b3pp7/M8zMpatfK7fJCqFIteC11p01U8EUp3FnJyUo00WbDmkPFue4W3IlNVJfwZH4d4sQKYaBEzz8Vh2xpOK38/X3+pJycnuFTFOs4G2hBv+fwrcnWTlDWnw/ocjijw0OtxojvtI6i4+67j6qEot5I18+UReF34WdGNpH9YB/wCUtn1XX/r5N4SSfz2v7nPg5V2+38BjMHnaRz06HZUz6V38mMWbRKzN18KVjn07R7EMqCiyGjkP8rLkx0t0cm7kOupzuoSitkuCClXY4G3teFZjg20dvbcvKADGZnDbTS+y9mGnFjc378jzZtynpRV16Tic09TNxP1C8p5G23Lua4SilSM72mqPY3M0VahJsKUtAG+Yw6fZWYHjk6l937/c1Yn2r3+Rl8PwhteqKj6dZtwe60MnLF3sc0i8GctiLrRPqHii4Qal77Uy5xtW9im7Uf01PFvaWPdpnBBbDyJJaQ4SCCDpeVr6VZpYFTry77fYocoarl+RH7O0nVOI0zhzUeyldrjPcY2mYaZ+Vs9weKu6iTh0rc0k/wB75/cpTi8u3H8Hq+P4TSc+5IcZPdgEZQXAztsfReFFaJafX39v1LseaenZbbc/PYxv+oPA/i4V1SQ6qxhcXRBOVuZ08pazTnl5LZ/jOp0ZlHs3x68fn+5X1UdWOVLg8VNQxE2sY8BA+pX19dzwnJ1Q0pEAQAgBACAEAIAQAgBACAEAIAQAgBAfUnDaxquhwAY0xn2d0HNfnXw4uStpefy9+R9Nniscbi7b7FphnudVLKcMYBLnH5iZ3O3gF6nQShkk441pS5b5fq/2WxjyRjHGpz3fZdl6FlVoEAE3PMbr0Z43B2ZIzT4Ftq5hlIgFX/FjJaSLi4u0RcQ6ARuIHkV43VJwtL0L4K3YxTnKc2h20lZYSccdy48vMslWrwjFaqGEXN9N/wAKpbp7FkI60M1Hg3mQNQpRfkWRTW1E6li3NaINuRuPRaMfU5MaqL28uxmlhjKW6GBxemX5archOjtWHz/T526r0seaGVeRN9LkUbg7+Xf+STisLaRcex6qvJ01kMeXeitrUybaBYn0ulmuMktyxwWCNj9FdgwMyZsy4GuKYuajmQctNoJOknfURuN+an1m9Rvg702OoKXdsq8ZXqfDBaJDr94OJbJAFmAu5nlA1WPTG6kaoxhqd8or2vqQ41IYwXFTK4CwkgNdeTBHkqpYoN2vf1L9Udq3flyYzts/E1bfDrNotgEEtGZzjAljCegAuRPkvU6DHjxvlav0+pXJ7WjM8M7P1sQ3NSDYBg5nZY0v1F9lvy9Vjwup39ijRKXBedi+HOw2MIe6k6QaLmscHuBcWm0aQWgHeQRFpWTrs0c2BUn577bfzZLHjcW2elUxkNSrUM2Jcf0tAEZWjyXhqbnJPv8Au/f2LZVSjEw/abiDmYHEuqHKXMytE3LqhAgDkBPovR6LCp9VDT2d/Yl101DC/seLFfYnzLOLpwEAIAQAgBACAEAIAQAgBACAEAIAQH027HE1MoEgEWG2wHivzVw2s+sWFKFs0uExLcoEDNNzoJGi9Hpupxxgo1u3u+N1weTlxyv5didUqREWnUagr1cmZwrRtfblMzRjfIhzbGB5T9FJb7pV8v8Ah1PzZHxNJtjJB0M36xCzdbJSqtn3Lccnx2IeJfYx08d15HUXFX6fuaMa3398FTWLntcJvqPEbLLCe6s3R0waf3I/Dazs4Lt9ummivnNRWxbngtFRLWCBAMgTPidkUr+hitN7lfUol7HNc0kkyDYAX2neJWvHkUWmjSpKMk0zuEp1aQJALGi8BwePMSbLQszvwvcjkeLI6e7+ar/hf8DxzK7b5RUvI5gHVvTSy9CLjk2ezPN6vFPDLzRcFoYJKuko4oucjBbk6IDi9lMkkPd4ATJ3usCyNY3O936GlKMp0tkV2J4pTaQLNJtJMAGJy/4HVZcmVONwVfP+v2Rphgm/n798nfgMDvii7oi5cRGx1IjfzPNUNqPiX2f68s7qk1oZRcc4CMW0UxADqoe5wA03zR8wMk8/qp9LmkpX67+V9/dF2tRXi7Lj39hz/YqFDLSawhrWkNOZxMPcC8E6GYA8AIiBHOozTU3q+Xvb9Rik5K0zuB7N0KDnVKTYqVCc2skSIbfRtlHNlyThGMn9Pf6nFkdttfUa7S4oNpOYPmcMgHM/qPgAfcKvDH/0+Uf1L8EW5WeN/wCpXFA6q3DsiKbWmodf7kOhs6Q0Pi27ivp/8P07hjeR9269P5PM/wAln15NC7GKK9k8w4gBACAEAIAQAgBACAEAIAQAgBACAEB7zw/FmnLjdx0B5Hfx/lfB5calsuD73LjU9uxfYDEfqLoJg30A6hYpxrZGDNj7JGswTviNDhpFvDmvb6aLyRVrhHiZV8NtM66uWuygfz0VsLxzOKClG2VuOrOLsoPn+eBWGUteW2bMMIqOoi8RqBpDSbm/sB6aqP8AkeyXr+Rfgi5JyoiZiD9PzkvKpMvpNDPEX/DIe0Tn1P8Ay3+/qrYLWt2TwrWtL7foP4XHN+CbkuB052ufopSj29P3v9irJhl8ZeRVf1DnzeI0ErTGoG34ah2JvC+JgENzT6lTnBvejNn6e1dBiSPiOdRHXTSRciesrSnaqZGCehLIaXB13GgKbzLwWw6CbTIJncAET0V0+pjPE4Pd9jysmOKza4qlvaE08NVBOdwLS0iRAvtbpqvPywUN3svVdvaZJ5MbXhW9mWfSczEmvUhwyuaWMBdDoDBGYCRlAJOkzrtY5x0qEfv9P+8G6K1Q0x/P1sseFVnvDnO+I0OygMdBY0ADM5sCZOYfMfAKpqGjTfv5/wAfmVZY1Lb+SyOEyw4OOU6jraLaC+y5LHoSkns/fHHOyKll1WmtyQyoxpjNJOgJ+gVsJ44Pm/fkVOM5LgoO0XHWUnFofTFQ6BxiefgLj7qPw3lm2lt3fJqw4vCnIwX+peOfQfh6zR3szr5jADMvciYGYPfpBtzFvR/xWKGZTg3ttt69/pSIdVleJJxX1/b9TyXEVi9znnVxLj4kyV9RGKikl2PDnLVJt9xpSIAgBACAEAIAQAgBACAEAIAQAgBACAEB/9k="/>
          <p:cNvSpPr>
            <a:spLocks noChangeAspect="1" noChangeArrowheads="1"/>
          </p:cNvSpPr>
          <p:nvPr/>
        </p:nvSpPr>
        <p:spPr bwMode="auto">
          <a:xfrm>
            <a:off x="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smtClean="0">
                <a:latin typeface="The Skinny bold" pitchFamily="50" charset="0"/>
              </a:rPr>
              <a:t>proctor presents a petition, with signatures, to </a:t>
            </a:r>
            <a:r>
              <a:rPr lang="en-US" sz="5500" dirty="0" err="1" smtClean="0">
                <a:latin typeface="The Skinny bold" pitchFamily="50" charset="0"/>
              </a:rPr>
              <a:t>danforth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err="1" smtClean="0">
                <a:latin typeface="The Skinny bold" pitchFamily="50" charset="0"/>
              </a:rPr>
              <a:t>danforth</a:t>
            </a:r>
            <a:r>
              <a:rPr lang="en-US" sz="5500" dirty="0" smtClean="0">
                <a:latin typeface="The Skinny bold" pitchFamily="50" charset="0"/>
              </a:rPr>
              <a:t> insists that all those who signed the petition will be summoned to court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2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err="1" smtClean="0">
                <a:latin typeface="The Skinny bold" pitchFamily="50" charset="0"/>
              </a:rPr>
              <a:t>mary</a:t>
            </a:r>
            <a:r>
              <a:rPr lang="en-US" sz="5500" dirty="0" smtClean="0">
                <a:latin typeface="The Skinny bold" pitchFamily="50" charset="0"/>
              </a:rPr>
              <a:t> warren </a:t>
            </a:r>
            <a:r>
              <a:rPr lang="en-US" sz="5500" dirty="0" err="1" smtClean="0">
                <a:latin typeface="The Skinny bold" pitchFamily="50" charset="0"/>
              </a:rPr>
              <a:t>testitfies</a:t>
            </a:r>
            <a:r>
              <a:rPr lang="en-US" sz="5500" dirty="0" smtClean="0">
                <a:latin typeface="The Skinny bold" pitchFamily="50" charset="0"/>
              </a:rPr>
              <a:t> against the other girls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smtClean="0">
                <a:latin typeface="The Skinny bold" pitchFamily="50" charset="0"/>
              </a:rPr>
              <a:t>the girls all scream and plot against </a:t>
            </a:r>
            <a:r>
              <a:rPr lang="en-US" sz="5500" dirty="0" err="1" smtClean="0">
                <a:latin typeface="The Skinny bold" pitchFamily="50" charset="0"/>
              </a:rPr>
              <a:t>mary</a:t>
            </a:r>
            <a:r>
              <a:rPr lang="en-US" sz="5500" dirty="0" smtClean="0">
                <a:latin typeface="The Skinny bold" pitchFamily="50" charset="0"/>
              </a:rPr>
              <a:t> in court.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2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err="1" smtClean="0">
                <a:latin typeface="The Skinny bold" pitchFamily="50" charset="0"/>
              </a:rPr>
              <a:t>elizabeth</a:t>
            </a:r>
            <a:r>
              <a:rPr lang="en-US" sz="5500" dirty="0" smtClean="0">
                <a:latin typeface="The Skinny bold" pitchFamily="50" charset="0"/>
              </a:rPr>
              <a:t> proctor lies about her husband’s infidelity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smtClean="0">
                <a:latin typeface="The Skinny bold" pitchFamily="50" charset="0"/>
              </a:rPr>
              <a:t>john proctor’s allegations against </a:t>
            </a:r>
            <a:r>
              <a:rPr lang="en-US" sz="5500" dirty="0" err="1" smtClean="0">
                <a:latin typeface="The Skinny bold" pitchFamily="50" charset="0"/>
              </a:rPr>
              <a:t>abby</a:t>
            </a:r>
            <a:r>
              <a:rPr lang="en-US" sz="5500" dirty="0" smtClean="0">
                <a:latin typeface="The Skinny bold" pitchFamily="50" charset="0"/>
              </a:rPr>
              <a:t> are discredited. 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2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err="1" smtClean="0">
                <a:latin typeface="The Skinny bold" pitchFamily="50" charset="0"/>
              </a:rPr>
              <a:t>abigail</a:t>
            </a:r>
            <a:r>
              <a:rPr lang="en-US" sz="5500" dirty="0" smtClean="0">
                <a:latin typeface="The Skinny bold" pitchFamily="50" charset="0"/>
              </a:rPr>
              <a:t> fakes a vision of </a:t>
            </a:r>
            <a:r>
              <a:rPr lang="en-US" sz="5500" dirty="0" err="1" smtClean="0">
                <a:latin typeface="The Skinny bold" pitchFamily="50" charset="0"/>
              </a:rPr>
              <a:t>mary’s</a:t>
            </a:r>
            <a:r>
              <a:rPr lang="en-US" sz="5500" dirty="0" smtClean="0">
                <a:latin typeface="The Skinny bold" pitchFamily="50" charset="0"/>
              </a:rPr>
              <a:t> spirit attacking in the form of a yellow bird.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err="1" smtClean="0">
                <a:latin typeface="The Skinny bold" pitchFamily="50" charset="0"/>
              </a:rPr>
              <a:t>mary</a:t>
            </a:r>
            <a:r>
              <a:rPr lang="en-US" sz="5500" dirty="0" smtClean="0">
                <a:latin typeface="The Skinny bold" pitchFamily="50" charset="0"/>
              </a:rPr>
              <a:t> sides with the girls and accuses john proctor of witchcraft 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2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err="1" smtClean="0">
                <a:latin typeface="The Skinny bold" pitchFamily="50" charset="0"/>
              </a:rPr>
              <a:t>abigail</a:t>
            </a:r>
            <a:r>
              <a:rPr lang="en-US" sz="5500" dirty="0" smtClean="0">
                <a:latin typeface="The Skinny bold" pitchFamily="50" charset="0"/>
              </a:rPr>
              <a:t> vanishes from </a:t>
            </a:r>
            <a:r>
              <a:rPr lang="en-US" sz="5500" dirty="0" err="1" smtClean="0">
                <a:latin typeface="The Skinny bold" pitchFamily="50" charset="0"/>
              </a:rPr>
              <a:t>salem</a:t>
            </a:r>
            <a:r>
              <a:rPr lang="en-US" sz="5500" dirty="0" smtClean="0">
                <a:latin typeface="The Skinny bold" pitchFamily="50" charset="0"/>
              </a:rPr>
              <a:t> with reverend </a:t>
            </a:r>
            <a:r>
              <a:rPr lang="en-US" sz="5500" dirty="0" err="1" smtClean="0">
                <a:latin typeface="The Skinny bold" pitchFamily="50" charset="0"/>
              </a:rPr>
              <a:t>parris</a:t>
            </a:r>
            <a:r>
              <a:rPr lang="en-US" sz="5500" dirty="0" smtClean="0">
                <a:latin typeface="The Skinny bold" pitchFamily="50" charset="0"/>
              </a:rPr>
              <a:t>’ money.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err="1" smtClean="0">
                <a:latin typeface="The Skinny bold" pitchFamily="50" charset="0"/>
              </a:rPr>
              <a:t>parris</a:t>
            </a:r>
            <a:r>
              <a:rPr lang="en-US" sz="5500" dirty="0" smtClean="0">
                <a:latin typeface="The Skinny bold" pitchFamily="50" charset="0"/>
              </a:rPr>
              <a:t> allows hale to minister the prisoners. He fears for his life.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2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err="1" smtClean="0">
                <a:latin typeface="The Skinny bold" pitchFamily="50" charset="0"/>
              </a:rPr>
              <a:t>giles</a:t>
            </a:r>
            <a:r>
              <a:rPr lang="en-US" sz="5500" dirty="0" smtClean="0">
                <a:latin typeface="The Skinny bold" pitchFamily="50" charset="0"/>
              </a:rPr>
              <a:t> </a:t>
            </a:r>
            <a:r>
              <a:rPr lang="en-US" sz="5500" dirty="0" err="1" smtClean="0">
                <a:latin typeface="The Skinny bold" pitchFamily="50" charset="0"/>
              </a:rPr>
              <a:t>corey</a:t>
            </a:r>
            <a:r>
              <a:rPr lang="en-US" sz="5500" dirty="0" smtClean="0">
                <a:latin typeface="The Skinny bold" pitchFamily="50" charset="0"/>
              </a:rPr>
              <a:t> refuses to confess to witchcraft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err="1" smtClean="0">
                <a:latin typeface="The Skinny bold" pitchFamily="50" charset="0"/>
              </a:rPr>
              <a:t>giles</a:t>
            </a:r>
            <a:r>
              <a:rPr lang="en-US" sz="5500" dirty="0" smtClean="0">
                <a:latin typeface="The Skinny bold" pitchFamily="50" charset="0"/>
              </a:rPr>
              <a:t> is not hanged by pressed to death; his children can inherit his property.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2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err="1" smtClean="0">
                <a:latin typeface="The Skinny bold" pitchFamily="50" charset="0"/>
              </a:rPr>
              <a:t>danforth</a:t>
            </a:r>
            <a:r>
              <a:rPr lang="en-US" sz="5500" dirty="0" smtClean="0">
                <a:latin typeface="The Skinny bold" pitchFamily="50" charset="0"/>
              </a:rPr>
              <a:t> refuses to delay the executions.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smtClean="0">
                <a:latin typeface="The Skinny bold" pitchFamily="50" charset="0"/>
              </a:rPr>
              <a:t>innocent people are executed.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2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smtClean="0">
                <a:latin typeface="The Skinny bold" pitchFamily="50" charset="0"/>
              </a:rPr>
              <a:t>john proctor tears up his confession.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smtClean="0">
                <a:latin typeface="The Skinny bold" pitchFamily="50" charset="0"/>
              </a:rPr>
              <a:t>proctor is hanged; he goes to death with dignity.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2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924475"/>
          </a:xfrm>
        </p:spPr>
        <p:txBody>
          <a:bodyPr/>
          <a:lstStyle/>
          <a:p>
            <a:pPr algn="ctr"/>
            <a:r>
              <a:rPr lang="en-US" sz="6500" dirty="0" smtClean="0">
                <a:latin typeface="The Skinny bold" pitchFamily="50" charset="0"/>
              </a:rPr>
              <a:t>In literature, as in life, events are often linked in cause-effect relationships.</a:t>
            </a:r>
            <a:endParaRPr lang="en-US" sz="6500" dirty="0">
              <a:latin typeface="The Skinny bold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20782" y="4635082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CCSS.ELA-Literacy.RL.11-12.3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YummyCupcakes" panose="02000603000000000000" pitchFamily="2" charset="0"/>
                <a:ea typeface="YummyCupcakes" panose="02000603000000000000" pitchFamily="2" charset="0"/>
              </a:rPr>
              <a:t> </a:t>
            </a:r>
            <a:r>
              <a:rPr lang="en-US" sz="2000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Analyze the impact of the author’s choices regarding how to develop and relate elements of a story or drama (e.g., where a story is set, how the action is ordered, how the characters are introduced and developed).</a:t>
            </a:r>
          </a:p>
          <a:p>
            <a:pPr algn="just"/>
            <a:r>
              <a:rPr lang="en-US" sz="2000" b="1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CCSS.ELA-Literacy.RL.11-12.9 </a:t>
            </a:r>
            <a:r>
              <a:rPr lang="en-US" sz="2000" dirty="0" smtClean="0">
                <a:latin typeface="YummyCupcakes" panose="02000603000000000000" pitchFamily="2" charset="0"/>
                <a:ea typeface="YummyCupcakes" panose="02000603000000000000" pitchFamily="2" charset="0"/>
              </a:rPr>
              <a:t>Demonstrate knowledge of eighteenth-, nineteenth- and early-twentieth-century foundational works of American literature, including how two or more texts from the same period treat similar themes or topics.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3574473"/>
            <a:ext cx="838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always  forever" pitchFamily="2" charset="0"/>
              </a:rPr>
              <a:t>Common Core Standards:</a:t>
            </a:r>
            <a:endParaRPr lang="en-US" sz="6000" b="1" dirty="0">
              <a:latin typeface="always  forev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98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err="1" smtClean="0">
                <a:latin typeface="The Skinny bold" pitchFamily="50" charset="0"/>
              </a:rPr>
              <a:t>Tituba</a:t>
            </a:r>
            <a:r>
              <a:rPr lang="en-US" sz="5500" dirty="0" smtClean="0">
                <a:latin typeface="The Skinny bold" pitchFamily="50" charset="0"/>
              </a:rPr>
              <a:t> and some of the girls in Salem have a ritual in the forest. 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err="1" smtClean="0">
                <a:latin typeface="The Skinny bold" pitchFamily="50" charset="0"/>
              </a:rPr>
              <a:t>Tituba</a:t>
            </a:r>
            <a:r>
              <a:rPr lang="en-US" sz="5500" dirty="0" smtClean="0">
                <a:latin typeface="The Skinny bold" pitchFamily="50" charset="0"/>
              </a:rPr>
              <a:t> is charged with witchcraft 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688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smtClean="0">
                <a:latin typeface="The Skinny bold" pitchFamily="50" charset="0"/>
              </a:rPr>
              <a:t>Reverend </a:t>
            </a:r>
            <a:r>
              <a:rPr lang="en-US" sz="5500" dirty="0" err="1" smtClean="0">
                <a:latin typeface="The Skinny bold" pitchFamily="50" charset="0"/>
              </a:rPr>
              <a:t>parris</a:t>
            </a:r>
            <a:r>
              <a:rPr lang="en-US" sz="5500" dirty="0" smtClean="0">
                <a:latin typeface="The Skinny bold" pitchFamily="50" charset="0"/>
              </a:rPr>
              <a:t> sends for reverend hale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smtClean="0">
                <a:latin typeface="The Skinny bold" pitchFamily="50" charset="0"/>
              </a:rPr>
              <a:t>serious inquiries and accusations about witchcraft begin 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7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smtClean="0">
                <a:latin typeface="The Skinny bold" pitchFamily="50" charset="0"/>
              </a:rPr>
              <a:t>proctor denies </a:t>
            </a:r>
            <a:r>
              <a:rPr lang="en-US" sz="5500" dirty="0" err="1" smtClean="0">
                <a:latin typeface="The Skinny bold" pitchFamily="50" charset="0"/>
              </a:rPr>
              <a:t>abby</a:t>
            </a:r>
            <a:r>
              <a:rPr lang="en-US" sz="5500" dirty="0" smtClean="0">
                <a:latin typeface="The Skinny bold" pitchFamily="50" charset="0"/>
              </a:rPr>
              <a:t> his love. 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err="1" smtClean="0">
                <a:latin typeface="The Skinny bold" pitchFamily="50" charset="0"/>
              </a:rPr>
              <a:t>abby</a:t>
            </a:r>
            <a:r>
              <a:rPr lang="en-US" sz="5500" dirty="0" smtClean="0">
                <a:latin typeface="The Skinny bold" pitchFamily="50" charset="0"/>
              </a:rPr>
              <a:t> becomes desperate in an attempt to destroy </a:t>
            </a:r>
            <a:r>
              <a:rPr lang="en-US" sz="5500" dirty="0" err="1" smtClean="0">
                <a:latin typeface="The Skinny bold" pitchFamily="50" charset="0"/>
              </a:rPr>
              <a:t>elizabeth</a:t>
            </a:r>
            <a:r>
              <a:rPr lang="en-US" sz="5500" dirty="0" smtClean="0">
                <a:latin typeface="The Skinny bold" pitchFamily="50" charset="0"/>
              </a:rPr>
              <a:t> 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7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smtClean="0">
                <a:latin typeface="The Skinny bold" pitchFamily="50" charset="0"/>
              </a:rPr>
              <a:t>reverend hale pressures </a:t>
            </a:r>
            <a:r>
              <a:rPr lang="en-US" sz="5500" dirty="0" err="1" smtClean="0">
                <a:latin typeface="The Skinny bold" pitchFamily="50" charset="0"/>
              </a:rPr>
              <a:t>tituba</a:t>
            </a:r>
            <a:r>
              <a:rPr lang="en-US" sz="5500" dirty="0" smtClean="0">
                <a:latin typeface="The Skinny bold" pitchFamily="50" charset="0"/>
              </a:rPr>
              <a:t> to confess to witchcraft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err="1" smtClean="0">
                <a:latin typeface="The Skinny bold" pitchFamily="50" charset="0"/>
              </a:rPr>
              <a:t>titba</a:t>
            </a:r>
            <a:r>
              <a:rPr lang="en-US" sz="5500" dirty="0" smtClean="0">
                <a:latin typeface="The Skinny bold" pitchFamily="50" charset="0"/>
              </a:rPr>
              <a:t> names </a:t>
            </a:r>
            <a:r>
              <a:rPr lang="en-US" sz="5500" dirty="0" err="1" smtClean="0">
                <a:latin typeface="The Skinny bold" pitchFamily="50" charset="0"/>
              </a:rPr>
              <a:t>sarah</a:t>
            </a:r>
            <a:r>
              <a:rPr lang="en-US" sz="5500" dirty="0" smtClean="0">
                <a:latin typeface="The Skinny bold" pitchFamily="50" charset="0"/>
              </a:rPr>
              <a:t> good and others as witches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7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smtClean="0">
                <a:latin typeface="The Skinny bold" pitchFamily="50" charset="0"/>
              </a:rPr>
              <a:t>john proctor forgets the commandment against adultery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smtClean="0">
                <a:latin typeface="The Skinny bold" pitchFamily="50" charset="0"/>
              </a:rPr>
              <a:t>hale questions the sincerity of proctor’s commitment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7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err="1" smtClean="0">
                <a:latin typeface="The Skinny bold" pitchFamily="50" charset="0"/>
              </a:rPr>
              <a:t>giles</a:t>
            </a:r>
            <a:r>
              <a:rPr lang="en-US" sz="5500" dirty="0" smtClean="0">
                <a:latin typeface="The Skinny bold" pitchFamily="50" charset="0"/>
              </a:rPr>
              <a:t> </a:t>
            </a:r>
            <a:r>
              <a:rPr lang="en-US" sz="5500" dirty="0" err="1" smtClean="0">
                <a:latin typeface="The Skinny bold" pitchFamily="50" charset="0"/>
              </a:rPr>
              <a:t>corey</a:t>
            </a:r>
            <a:r>
              <a:rPr lang="en-US" sz="5500" dirty="0" smtClean="0">
                <a:latin typeface="The Skinny bold" pitchFamily="50" charset="0"/>
              </a:rPr>
              <a:t> says his wife reads books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err="1" smtClean="0">
                <a:latin typeface="The Skinny bold" pitchFamily="50" charset="0"/>
              </a:rPr>
              <a:t>martha</a:t>
            </a:r>
            <a:r>
              <a:rPr lang="en-US" sz="5500" dirty="0" smtClean="0">
                <a:latin typeface="The Skinny bold" pitchFamily="50" charset="0"/>
              </a:rPr>
              <a:t> </a:t>
            </a:r>
            <a:r>
              <a:rPr lang="en-US" sz="5500" dirty="0" err="1" smtClean="0">
                <a:latin typeface="The Skinny bold" pitchFamily="50" charset="0"/>
              </a:rPr>
              <a:t>corey</a:t>
            </a:r>
            <a:r>
              <a:rPr lang="en-US" sz="5500" dirty="0" smtClean="0">
                <a:latin typeface="The Skinny bold" pitchFamily="50" charset="0"/>
              </a:rPr>
              <a:t> is arrested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17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458200" cy="1610276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accent1">
                    <a:lumMod val="75000"/>
                  </a:schemeClr>
                </a:solidFill>
                <a:latin typeface="The Skinny bold" pitchFamily="50" charset="0"/>
              </a:rPr>
              <a:t>CAUSE: </a:t>
            </a:r>
            <a:r>
              <a:rPr lang="en-US" sz="5500" dirty="0" err="1" smtClean="0">
                <a:latin typeface="The Skinny bold" pitchFamily="50" charset="0"/>
              </a:rPr>
              <a:t>mary</a:t>
            </a:r>
            <a:r>
              <a:rPr lang="en-US" sz="5500" dirty="0" smtClean="0">
                <a:latin typeface="The Skinny bold" pitchFamily="50" charset="0"/>
              </a:rPr>
              <a:t> warren gives </a:t>
            </a:r>
            <a:r>
              <a:rPr lang="en-US" sz="5500" dirty="0" err="1" smtClean="0">
                <a:latin typeface="The Skinny bold" pitchFamily="50" charset="0"/>
              </a:rPr>
              <a:t>elizabeth</a:t>
            </a:r>
            <a:r>
              <a:rPr lang="en-US" sz="5500" dirty="0" smtClean="0">
                <a:latin typeface="The Skinny bold" pitchFamily="50" charset="0"/>
              </a:rPr>
              <a:t> a poppet</a:t>
            </a:r>
            <a:endParaRPr lang="en-US" sz="5500" dirty="0">
              <a:latin typeface="The Skinny bold" pitchFamily="50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438400"/>
            <a:ext cx="7125112" cy="40514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500" b="1" dirty="0" smtClean="0">
                <a:solidFill>
                  <a:schemeClr val="accent6">
                    <a:lumMod val="75000"/>
                  </a:schemeClr>
                </a:solidFill>
                <a:latin typeface="The Skinny bold" pitchFamily="50" charset="0"/>
              </a:rPr>
              <a:t>EFFECT: </a:t>
            </a:r>
            <a:r>
              <a:rPr lang="en-US" sz="5500" dirty="0" err="1" smtClean="0">
                <a:latin typeface="The Skinny bold" pitchFamily="50" charset="0"/>
              </a:rPr>
              <a:t>elizabeth</a:t>
            </a:r>
            <a:r>
              <a:rPr lang="en-US" sz="5500" dirty="0" smtClean="0">
                <a:latin typeface="The Skinny bold" pitchFamily="50" charset="0"/>
              </a:rPr>
              <a:t> proctor is arrested for stabbing Abigail </a:t>
            </a:r>
            <a:r>
              <a:rPr lang="en-US" sz="5500" dirty="0" err="1" smtClean="0">
                <a:latin typeface="The Skinny bold" pitchFamily="50" charset="0"/>
              </a:rPr>
              <a:t>williams</a:t>
            </a:r>
            <a:endParaRPr lang="en-US" sz="5500" dirty="0">
              <a:latin typeface="The Skinny bold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7922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24</TotalTime>
  <Words>423</Words>
  <Application>Microsoft Office PowerPoint</Application>
  <PresentationFormat>On-screen Show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Summer</vt:lpstr>
      <vt:lpstr>Cause and Effect in The Crucible</vt:lpstr>
      <vt:lpstr>In literature, as in life, events are often linked in cause-effect relationships.</vt:lpstr>
      <vt:lpstr>CAUSE: Tituba and some of the girls in Salem have a ritual in the forest. </vt:lpstr>
      <vt:lpstr>CAUSE: Reverend parris sends for reverend hale</vt:lpstr>
      <vt:lpstr>CAUSE: proctor denies abby his love. </vt:lpstr>
      <vt:lpstr>CAUSE: reverend hale pressures tituba to confess to witchcraft</vt:lpstr>
      <vt:lpstr>CAUSE: john proctor forgets the commandment against adultery</vt:lpstr>
      <vt:lpstr>CAUSE: giles corey says his wife reads books</vt:lpstr>
      <vt:lpstr>CAUSE: mary warren gives elizabeth a poppet</vt:lpstr>
      <vt:lpstr>CAUSE: proctor presents a petition, with signatures, to danforth</vt:lpstr>
      <vt:lpstr>CAUSE: mary warren testitfies against the other girls</vt:lpstr>
      <vt:lpstr>CAUSE: elizabeth proctor lies about her husband’s infidelity</vt:lpstr>
      <vt:lpstr>CAUSE: abigail fakes a vision of mary’s spirit attacking in the form of a yellow bird.</vt:lpstr>
      <vt:lpstr>CAUSE: abigail vanishes from salem with reverend parris’ money.</vt:lpstr>
      <vt:lpstr>CAUSE: giles corey refuses to confess to witchcraft</vt:lpstr>
      <vt:lpstr>CAUSE: danforth refuses to delay the executions.</vt:lpstr>
      <vt:lpstr>CAUSE: john proctor tears up his confession.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Effect in The Crucible</dc:title>
  <dc:creator>Aubrey, Kimberly</dc:creator>
  <cp:lastModifiedBy>Aubrey, Kimberly</cp:lastModifiedBy>
  <cp:revision>3</cp:revision>
  <dcterms:created xsi:type="dcterms:W3CDTF">2013-10-09T11:33:12Z</dcterms:created>
  <dcterms:modified xsi:type="dcterms:W3CDTF">2013-10-09T11:57:31Z</dcterms:modified>
</cp:coreProperties>
</file>