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72" r:id="rId5"/>
    <p:sldId id="259" r:id="rId6"/>
    <p:sldId id="260" r:id="rId7"/>
    <p:sldId id="261" r:id="rId8"/>
    <p:sldId id="262" r:id="rId9"/>
    <p:sldId id="263" r:id="rId10"/>
    <p:sldId id="264" r:id="rId11"/>
    <p:sldId id="273" r:id="rId12"/>
    <p:sldId id="265" r:id="rId13"/>
    <p:sldId id="266" r:id="rId14"/>
    <p:sldId id="267" r:id="rId15"/>
    <p:sldId id="274" r:id="rId16"/>
    <p:sldId id="268" r:id="rId17"/>
    <p:sldId id="269" r:id="rId18"/>
    <p:sldId id="270" r:id="rId19"/>
    <p:sldId id="275" r:id="rId20"/>
    <p:sldId id="271"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3" d="100"/>
          <a:sy n="63" d="100"/>
        </p:scale>
        <p:origin x="-720" y="-1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B7338C1-B4A1-4081-A382-EC88A21C987D}" type="datetimeFigureOut">
              <a:rPr lang="en-US" smtClean="0"/>
              <a:t>6/2/2016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CAA064F-E6AA-4D0E-AD4A-3C7757BCCC2D}"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7338C1-B4A1-4081-A382-EC88A21C987D}" type="datetimeFigureOut">
              <a:rPr lang="en-US" smtClean="0"/>
              <a:t>6/2/2016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AA064F-E6AA-4D0E-AD4A-3C7757BCCC2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CAA064F-E6AA-4D0E-AD4A-3C7757BCCC2D}"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7338C1-B4A1-4081-A382-EC88A21C987D}" type="datetimeFigureOut">
              <a:rPr lang="en-US" smtClean="0"/>
              <a:t>6/2/2016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B7338C1-B4A1-4081-A382-EC88A21C987D}" type="datetimeFigureOut">
              <a:rPr lang="en-US" smtClean="0"/>
              <a:t>6/2/2016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CAA064F-E6AA-4D0E-AD4A-3C7757BCCC2D}"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7B7338C1-B4A1-4081-A382-EC88A21C987D}" type="datetimeFigureOut">
              <a:rPr lang="en-US" smtClean="0"/>
              <a:t>6/2/2016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CAA064F-E6AA-4D0E-AD4A-3C7757BCCC2D}"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B7338C1-B4A1-4081-A382-EC88A21C987D}" type="datetimeFigureOut">
              <a:rPr lang="en-US" smtClean="0"/>
              <a:t>6/2/2016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AA064F-E6AA-4D0E-AD4A-3C7757BCCC2D}"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B7338C1-B4A1-4081-A382-EC88A21C987D}" type="datetimeFigureOut">
              <a:rPr lang="en-US" smtClean="0"/>
              <a:t>6/2/2016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CAA064F-E6AA-4D0E-AD4A-3C7757BCCC2D}"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B7338C1-B4A1-4081-A382-EC88A21C987D}" type="datetimeFigureOut">
              <a:rPr lang="en-US" smtClean="0"/>
              <a:t>6/2/2016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CAA064F-E6AA-4D0E-AD4A-3C7757BCCC2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B7338C1-B4A1-4081-A382-EC88A21C987D}" type="datetimeFigureOut">
              <a:rPr lang="en-US" smtClean="0"/>
              <a:t>6/2/2016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CAA064F-E6AA-4D0E-AD4A-3C7757BCCC2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CAA064F-E6AA-4D0E-AD4A-3C7757BCCC2D}"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B7338C1-B4A1-4081-A382-EC88A21C987D}" type="datetimeFigureOut">
              <a:rPr lang="en-US" smtClean="0"/>
              <a:t>6/2/2016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CAA064F-E6AA-4D0E-AD4A-3C7757BCCC2D}"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7B7338C1-B4A1-4081-A382-EC88A21C987D}" type="datetimeFigureOut">
              <a:rPr lang="en-US" smtClean="0"/>
              <a:t>6/2/2016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B7338C1-B4A1-4081-A382-EC88A21C987D}" type="datetimeFigureOut">
              <a:rPr lang="en-US" smtClean="0"/>
              <a:t>6/2/2016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CAA064F-E6AA-4D0E-AD4A-3C7757BCCC2D}"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Writing, Grammar, Research</a:t>
            </a:r>
            <a:endParaRPr lang="en-US" dirty="0"/>
          </a:p>
        </p:txBody>
      </p:sp>
      <p:sp>
        <p:nvSpPr>
          <p:cNvPr id="2" name="Title 1"/>
          <p:cNvSpPr>
            <a:spLocks noGrp="1"/>
          </p:cNvSpPr>
          <p:nvPr>
            <p:ph type="ctrTitle"/>
          </p:nvPr>
        </p:nvSpPr>
        <p:spPr/>
        <p:txBody>
          <a:bodyPr/>
          <a:lstStyle/>
          <a:p>
            <a:r>
              <a:rPr lang="en-US" dirty="0" smtClean="0"/>
              <a:t>Final Exam Review</a:t>
            </a:r>
            <a:endParaRPr lang="en-US" dirty="0"/>
          </a:p>
        </p:txBody>
      </p:sp>
    </p:spTree>
    <p:extLst>
      <p:ext uri="{BB962C8B-B14F-4D97-AF65-F5344CB8AC3E}">
        <p14:creationId xmlns:p14="http://schemas.microsoft.com/office/powerpoint/2010/main" val="16854664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 Structure</a:t>
            </a:r>
            <a:endParaRPr lang="en-US" dirty="0"/>
          </a:p>
        </p:txBody>
      </p:sp>
      <p:sp>
        <p:nvSpPr>
          <p:cNvPr id="3" name="Content Placeholder 2"/>
          <p:cNvSpPr>
            <a:spLocks noGrp="1"/>
          </p:cNvSpPr>
          <p:nvPr>
            <p:ph sz="quarter" idx="1"/>
          </p:nvPr>
        </p:nvSpPr>
        <p:spPr/>
        <p:txBody>
          <a:bodyPr>
            <a:normAutofit/>
          </a:bodyPr>
          <a:lstStyle/>
          <a:p>
            <a:r>
              <a:rPr lang="en-US" dirty="0" smtClean="0"/>
              <a:t>Parallel structure (also called parallelism) is the </a:t>
            </a:r>
            <a:r>
              <a:rPr lang="en-US" b="1" dirty="0" smtClean="0"/>
              <a:t>repetition</a:t>
            </a:r>
            <a:r>
              <a:rPr lang="en-US" dirty="0" smtClean="0"/>
              <a:t> of a chosen grammatical form within a sentence. By making each compared item or idea in your sentence follow the same grammatical pattern, you create a parallel construction.</a:t>
            </a:r>
            <a:endParaRPr lang="en-US" dirty="0"/>
          </a:p>
          <a:p>
            <a:r>
              <a:rPr lang="en-US" dirty="0" smtClean="0"/>
              <a:t>For example, you can create parallel structure by starting </a:t>
            </a:r>
            <a:r>
              <a:rPr lang="en-US" b="1" dirty="0" smtClean="0"/>
              <a:t>sentences</a:t>
            </a:r>
            <a:r>
              <a:rPr lang="en-US" dirty="0" smtClean="0"/>
              <a:t> in the </a:t>
            </a:r>
            <a:r>
              <a:rPr lang="en-US" b="1" dirty="0" smtClean="0"/>
              <a:t>same </a:t>
            </a:r>
            <a:r>
              <a:rPr lang="en-US" dirty="0" smtClean="0"/>
              <a:t>way or using the same </a:t>
            </a:r>
            <a:r>
              <a:rPr lang="en-US" b="1" dirty="0" smtClean="0"/>
              <a:t>form</a:t>
            </a:r>
            <a:r>
              <a:rPr lang="en-US" dirty="0" smtClean="0"/>
              <a:t> of a </a:t>
            </a:r>
            <a:r>
              <a:rPr lang="en-US" b="1" dirty="0" smtClean="0"/>
              <a:t>verb</a:t>
            </a:r>
            <a:r>
              <a:rPr lang="en-US" dirty="0" smtClean="0"/>
              <a:t>.</a:t>
            </a:r>
          </a:p>
        </p:txBody>
      </p:sp>
    </p:spTree>
    <p:extLst>
      <p:ext uri="{BB962C8B-B14F-4D97-AF65-F5344CB8AC3E}">
        <p14:creationId xmlns:p14="http://schemas.microsoft.com/office/powerpoint/2010/main" val="7195175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 Structure</a:t>
            </a:r>
            <a:endParaRPr lang="en-US" dirty="0"/>
          </a:p>
        </p:txBody>
      </p:sp>
      <p:sp>
        <p:nvSpPr>
          <p:cNvPr id="3" name="Content Placeholder 2"/>
          <p:cNvSpPr>
            <a:spLocks noGrp="1"/>
          </p:cNvSpPr>
          <p:nvPr>
            <p:ph sz="quarter" idx="1"/>
          </p:nvPr>
        </p:nvSpPr>
        <p:spPr/>
        <p:txBody>
          <a:bodyPr/>
          <a:lstStyle/>
          <a:p>
            <a:r>
              <a:rPr lang="fr-FR" dirty="0" smtClean="0"/>
              <a:t>Not </a:t>
            </a:r>
            <a:r>
              <a:rPr lang="fr-FR" dirty="0" err="1" smtClean="0"/>
              <a:t>Parallel</a:t>
            </a:r>
            <a:endParaRPr lang="fr-FR" dirty="0" smtClean="0"/>
          </a:p>
          <a:p>
            <a:pPr lvl="1"/>
            <a:r>
              <a:rPr lang="fr-FR" dirty="0" smtClean="0"/>
              <a:t>He </a:t>
            </a:r>
            <a:r>
              <a:rPr lang="fr-FR" dirty="0" err="1" smtClean="0"/>
              <a:t>runs</a:t>
            </a:r>
            <a:r>
              <a:rPr lang="fr-FR" dirty="0" smtClean="0"/>
              <a:t>. He jumps. The </a:t>
            </a:r>
            <a:r>
              <a:rPr lang="fr-FR" dirty="0" err="1" smtClean="0"/>
              <a:t>crowd</a:t>
            </a:r>
            <a:r>
              <a:rPr lang="fr-FR" dirty="0" smtClean="0"/>
              <a:t> </a:t>
            </a:r>
            <a:r>
              <a:rPr lang="fr-FR" dirty="0" err="1" smtClean="0"/>
              <a:t>goes</a:t>
            </a:r>
            <a:r>
              <a:rPr lang="fr-FR" dirty="0" smtClean="0"/>
              <a:t> </a:t>
            </a:r>
            <a:r>
              <a:rPr lang="fr-FR" dirty="0" err="1" smtClean="0"/>
              <a:t>wild</a:t>
            </a:r>
            <a:r>
              <a:rPr lang="fr-FR" dirty="0" smtClean="0"/>
              <a:t> </a:t>
            </a:r>
            <a:r>
              <a:rPr lang="fr-FR" dirty="0" err="1" smtClean="0"/>
              <a:t>when</a:t>
            </a:r>
            <a:r>
              <a:rPr lang="fr-FR" dirty="0" smtClean="0"/>
              <a:t> </a:t>
            </a:r>
            <a:r>
              <a:rPr lang="fr-FR" dirty="0" err="1" smtClean="0"/>
              <a:t>he</a:t>
            </a:r>
            <a:r>
              <a:rPr lang="fr-FR" dirty="0" smtClean="0"/>
              <a:t> scores.</a:t>
            </a:r>
          </a:p>
          <a:p>
            <a:r>
              <a:rPr lang="fr-FR" dirty="0" err="1" smtClean="0"/>
              <a:t>Parallel</a:t>
            </a:r>
            <a:endParaRPr lang="fr-FR" dirty="0" smtClean="0"/>
          </a:p>
          <a:p>
            <a:pPr lvl="1"/>
            <a:r>
              <a:rPr lang="fr-FR" dirty="0" smtClean="0"/>
              <a:t>He </a:t>
            </a:r>
            <a:r>
              <a:rPr lang="fr-FR" dirty="0" err="1" smtClean="0"/>
              <a:t>runs</a:t>
            </a:r>
            <a:r>
              <a:rPr lang="fr-FR" dirty="0" smtClean="0"/>
              <a:t>. He jumps. He scores, and the </a:t>
            </a:r>
            <a:r>
              <a:rPr lang="fr-FR" dirty="0" err="1" smtClean="0"/>
              <a:t>crowd</a:t>
            </a:r>
            <a:r>
              <a:rPr lang="fr-FR" dirty="0" smtClean="0"/>
              <a:t> </a:t>
            </a:r>
            <a:r>
              <a:rPr lang="fr-FR" dirty="0" err="1" smtClean="0"/>
              <a:t>goes</a:t>
            </a:r>
            <a:r>
              <a:rPr lang="fr-FR" dirty="0" smtClean="0"/>
              <a:t> </a:t>
            </a:r>
            <a:r>
              <a:rPr lang="fr-FR" dirty="0" err="1" smtClean="0"/>
              <a:t>wild</a:t>
            </a:r>
            <a:r>
              <a:rPr lang="fr-FR" dirty="0" smtClean="0"/>
              <a:t>.</a:t>
            </a:r>
          </a:p>
          <a:p>
            <a:r>
              <a:rPr lang="en-US" dirty="0" smtClean="0"/>
              <a:t>More examples:</a:t>
            </a:r>
          </a:p>
          <a:p>
            <a:pPr lvl="1"/>
            <a:r>
              <a:rPr lang="en-US" dirty="0"/>
              <a:t>https://owl.english.purdue.edu/owl/resource/623/01/</a:t>
            </a:r>
          </a:p>
        </p:txBody>
      </p:sp>
    </p:spTree>
    <p:extLst>
      <p:ext uri="{BB962C8B-B14F-4D97-AF65-F5344CB8AC3E}">
        <p14:creationId xmlns:p14="http://schemas.microsoft.com/office/powerpoint/2010/main" val="8030183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 Language</a:t>
            </a:r>
            <a:endParaRPr lang="en-US" dirty="0"/>
          </a:p>
        </p:txBody>
      </p:sp>
      <p:sp>
        <p:nvSpPr>
          <p:cNvPr id="3" name="Content Placeholder 2"/>
          <p:cNvSpPr>
            <a:spLocks noGrp="1"/>
          </p:cNvSpPr>
          <p:nvPr>
            <p:ph sz="quarter" idx="1"/>
          </p:nvPr>
        </p:nvSpPr>
        <p:spPr/>
        <p:txBody>
          <a:bodyPr/>
          <a:lstStyle/>
          <a:p>
            <a:r>
              <a:rPr lang="en-US" dirty="0" smtClean="0"/>
              <a:t>Use formal language when writing a paper to </a:t>
            </a:r>
            <a:r>
              <a:rPr lang="en-US" b="1" dirty="0" smtClean="0"/>
              <a:t>analyze</a:t>
            </a:r>
            <a:r>
              <a:rPr lang="en-US" dirty="0" smtClean="0"/>
              <a:t> literature.</a:t>
            </a:r>
          </a:p>
          <a:p>
            <a:r>
              <a:rPr lang="en-US" dirty="0" smtClean="0"/>
              <a:t>Avoid writing informal words that you would use in </a:t>
            </a:r>
            <a:r>
              <a:rPr lang="en-US" b="1" dirty="0" smtClean="0"/>
              <a:t>conversation</a:t>
            </a:r>
            <a:r>
              <a:rPr lang="en-US" dirty="0" smtClean="0"/>
              <a:t>. (like, really, a lot, etc.)</a:t>
            </a:r>
          </a:p>
          <a:p>
            <a:r>
              <a:rPr lang="en-US" dirty="0" smtClean="0"/>
              <a:t>Instead, use words that </a:t>
            </a:r>
            <a:r>
              <a:rPr lang="en-US" b="1" dirty="0" smtClean="0"/>
              <a:t>elevate</a:t>
            </a:r>
            <a:r>
              <a:rPr lang="en-US" dirty="0" smtClean="0"/>
              <a:t> your writing.</a:t>
            </a:r>
          </a:p>
          <a:p>
            <a:r>
              <a:rPr lang="en-US" dirty="0" smtClean="0"/>
              <a:t>Avoid </a:t>
            </a:r>
            <a:r>
              <a:rPr lang="en-US" b="1" dirty="0" smtClean="0"/>
              <a:t>first</a:t>
            </a:r>
            <a:r>
              <a:rPr lang="en-US" dirty="0" smtClean="0"/>
              <a:t> person (I, me, we, our) and </a:t>
            </a:r>
            <a:r>
              <a:rPr lang="en-US" b="1" dirty="0" smtClean="0"/>
              <a:t>second</a:t>
            </a:r>
            <a:r>
              <a:rPr lang="en-US" dirty="0" smtClean="0"/>
              <a:t> (you) person.</a:t>
            </a:r>
          </a:p>
          <a:p>
            <a:r>
              <a:rPr lang="en-US" dirty="0" smtClean="0"/>
              <a:t>Instead, use </a:t>
            </a:r>
            <a:r>
              <a:rPr lang="en-US" b="1" dirty="0" smtClean="0"/>
              <a:t>third</a:t>
            </a:r>
            <a:r>
              <a:rPr lang="en-US" dirty="0" smtClean="0"/>
              <a:t> person.</a:t>
            </a:r>
            <a:endParaRPr lang="en-US" dirty="0"/>
          </a:p>
        </p:txBody>
      </p:sp>
    </p:spTree>
    <p:extLst>
      <p:ext uri="{BB962C8B-B14F-4D97-AF65-F5344CB8AC3E}">
        <p14:creationId xmlns:p14="http://schemas.microsoft.com/office/powerpoint/2010/main" val="39335585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Verb Tense</a:t>
            </a:r>
            <a:endParaRPr lang="en-US" dirty="0"/>
          </a:p>
        </p:txBody>
      </p:sp>
      <p:sp>
        <p:nvSpPr>
          <p:cNvPr id="3" name="Content Placeholder 2"/>
          <p:cNvSpPr>
            <a:spLocks noGrp="1"/>
          </p:cNvSpPr>
          <p:nvPr>
            <p:ph sz="quarter" idx="1"/>
          </p:nvPr>
        </p:nvSpPr>
        <p:spPr/>
        <p:txBody>
          <a:bodyPr/>
          <a:lstStyle/>
          <a:p>
            <a:r>
              <a:rPr lang="en-US" dirty="0" smtClean="0"/>
              <a:t>Verbs should be </a:t>
            </a:r>
            <a:r>
              <a:rPr lang="en-US" b="1" dirty="0" smtClean="0"/>
              <a:t>consistent</a:t>
            </a:r>
            <a:r>
              <a:rPr lang="en-US" dirty="0" smtClean="0"/>
              <a:t> in tense.</a:t>
            </a:r>
          </a:p>
          <a:p>
            <a:r>
              <a:rPr lang="en-US" dirty="0" smtClean="0"/>
              <a:t>If you start in past tense, stick with it.</a:t>
            </a:r>
          </a:p>
          <a:p>
            <a:r>
              <a:rPr lang="en-US" dirty="0" smtClean="0"/>
              <a:t>If you start in present tense, stick with it.</a:t>
            </a:r>
            <a:endParaRPr lang="en-US" dirty="0"/>
          </a:p>
        </p:txBody>
      </p:sp>
    </p:spTree>
    <p:extLst>
      <p:ext uri="{BB962C8B-B14F-4D97-AF65-F5344CB8AC3E}">
        <p14:creationId xmlns:p14="http://schemas.microsoft.com/office/powerpoint/2010/main" val="31243142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Searching</a:t>
            </a:r>
            <a:endParaRPr lang="en-US" dirty="0"/>
          </a:p>
        </p:txBody>
      </p:sp>
      <p:sp>
        <p:nvSpPr>
          <p:cNvPr id="3" name="Content Placeholder 2"/>
          <p:cNvSpPr>
            <a:spLocks noGrp="1"/>
          </p:cNvSpPr>
          <p:nvPr>
            <p:ph sz="quarter" idx="1"/>
          </p:nvPr>
        </p:nvSpPr>
        <p:spPr/>
        <p:txBody>
          <a:bodyPr>
            <a:normAutofit/>
          </a:bodyPr>
          <a:lstStyle/>
          <a:p>
            <a:r>
              <a:rPr lang="en-US" dirty="0" smtClean="0"/>
              <a:t>Use search terms that will yield </a:t>
            </a:r>
            <a:r>
              <a:rPr lang="en-US" b="1" dirty="0" smtClean="0"/>
              <a:t>limited</a:t>
            </a:r>
            <a:r>
              <a:rPr lang="en-US" dirty="0" smtClean="0"/>
              <a:t>, </a:t>
            </a:r>
            <a:r>
              <a:rPr lang="en-US" b="1" dirty="0" smtClean="0"/>
              <a:t>specific</a:t>
            </a:r>
            <a:r>
              <a:rPr lang="en-US" dirty="0" smtClean="0"/>
              <a:t> results</a:t>
            </a:r>
          </a:p>
          <a:p>
            <a:r>
              <a:rPr lang="en-US" b="1" dirty="0"/>
              <a:t>Boolean</a:t>
            </a:r>
            <a:r>
              <a:rPr lang="en-US" dirty="0"/>
              <a:t> Operators are simple words (AND, OR, NOT or AND NOT) used as conjunctions to combine or exclude keywords in a search, resulting in more focused and productive results. This should save time and effort by eliminating inappropriate hits that must be scanned before discarding</a:t>
            </a:r>
            <a:r>
              <a:rPr lang="en-US" dirty="0" smtClean="0"/>
              <a:t>.</a:t>
            </a:r>
          </a:p>
        </p:txBody>
      </p:sp>
    </p:spTree>
    <p:extLst>
      <p:ext uri="{BB962C8B-B14F-4D97-AF65-F5344CB8AC3E}">
        <p14:creationId xmlns:p14="http://schemas.microsoft.com/office/powerpoint/2010/main" val="12812966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Internet Searching</a:t>
            </a:r>
          </a:p>
        </p:txBody>
      </p:sp>
      <p:sp>
        <p:nvSpPr>
          <p:cNvPr id="3" name="Content Placeholder 2"/>
          <p:cNvSpPr>
            <a:spLocks noGrp="1"/>
          </p:cNvSpPr>
          <p:nvPr>
            <p:ph sz="quarter" idx="1"/>
          </p:nvPr>
        </p:nvSpPr>
        <p:spPr/>
        <p:txBody>
          <a:bodyPr/>
          <a:lstStyle/>
          <a:p>
            <a:r>
              <a:rPr lang="en-US" dirty="0"/>
              <a:t>Look at </a:t>
            </a:r>
            <a:r>
              <a:rPr lang="en-US" dirty="0" smtClean="0"/>
              <a:t>the domain </a:t>
            </a:r>
            <a:r>
              <a:rPr lang="en-US" b="1" dirty="0" smtClean="0"/>
              <a:t>suffix</a:t>
            </a:r>
            <a:r>
              <a:rPr lang="en-US" dirty="0" smtClean="0"/>
              <a:t> (end </a:t>
            </a:r>
            <a:r>
              <a:rPr lang="en-US" dirty="0"/>
              <a:t>of </a:t>
            </a:r>
            <a:r>
              <a:rPr lang="en-US" dirty="0" smtClean="0"/>
              <a:t>web address) to help determine source validity</a:t>
            </a:r>
          </a:p>
          <a:p>
            <a:pPr lvl="1"/>
            <a:r>
              <a:rPr lang="en-US" dirty="0" smtClean="0"/>
              <a:t>.com (</a:t>
            </a:r>
            <a:r>
              <a:rPr lang="en-US" dirty="0" err="1" smtClean="0"/>
              <a:t>commerical</a:t>
            </a:r>
            <a:r>
              <a:rPr lang="en-US" dirty="0" smtClean="0"/>
              <a:t> site)</a:t>
            </a:r>
          </a:p>
          <a:p>
            <a:pPr lvl="1"/>
            <a:r>
              <a:rPr lang="en-US" dirty="0" smtClean="0"/>
              <a:t>.</a:t>
            </a:r>
            <a:r>
              <a:rPr lang="en-US" dirty="0" err="1" smtClean="0"/>
              <a:t>edu</a:t>
            </a:r>
            <a:r>
              <a:rPr lang="en-US" dirty="0" smtClean="0"/>
              <a:t> (educational institution site)</a:t>
            </a:r>
          </a:p>
          <a:p>
            <a:pPr lvl="1"/>
            <a:r>
              <a:rPr lang="en-US" dirty="0" smtClean="0"/>
              <a:t>.</a:t>
            </a:r>
            <a:r>
              <a:rPr lang="en-US" dirty="0" err="1" smtClean="0"/>
              <a:t>gov</a:t>
            </a:r>
            <a:r>
              <a:rPr lang="en-US" dirty="0" smtClean="0"/>
              <a:t> (federal government site)</a:t>
            </a:r>
          </a:p>
          <a:p>
            <a:pPr lvl="1"/>
            <a:r>
              <a:rPr lang="en-US" dirty="0" smtClean="0"/>
              <a:t>.org (non-profit organization site)</a:t>
            </a:r>
          </a:p>
          <a:p>
            <a:pPr lvl="1"/>
            <a:r>
              <a:rPr lang="en-US" dirty="0" smtClean="0"/>
              <a:t>.mil (military site)</a:t>
            </a:r>
          </a:p>
          <a:p>
            <a:pPr lvl="1"/>
            <a:r>
              <a:rPr lang="en-US" dirty="0" err="1" smtClean="0"/>
              <a:t>.net</a:t>
            </a:r>
            <a:r>
              <a:rPr lang="en-US" dirty="0" smtClean="0"/>
              <a:t> (network site)</a:t>
            </a:r>
          </a:p>
        </p:txBody>
      </p:sp>
    </p:spTree>
    <p:extLst>
      <p:ext uri="{BB962C8B-B14F-4D97-AF65-F5344CB8AC3E}">
        <p14:creationId xmlns:p14="http://schemas.microsoft.com/office/powerpoint/2010/main" val="37351917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Sources</a:t>
            </a:r>
            <a:endParaRPr lang="en-US" dirty="0"/>
          </a:p>
        </p:txBody>
      </p:sp>
      <p:sp>
        <p:nvSpPr>
          <p:cNvPr id="3" name="Content Placeholder 2"/>
          <p:cNvSpPr>
            <a:spLocks noGrp="1"/>
          </p:cNvSpPr>
          <p:nvPr>
            <p:ph sz="quarter" idx="1"/>
          </p:nvPr>
        </p:nvSpPr>
        <p:spPr/>
        <p:txBody>
          <a:bodyPr>
            <a:normAutofit fontScale="92500"/>
          </a:bodyPr>
          <a:lstStyle/>
          <a:p>
            <a:r>
              <a:rPr lang="en-US" dirty="0" smtClean="0"/>
              <a:t>Good sources will have their </a:t>
            </a:r>
            <a:r>
              <a:rPr lang="en-US" b="1" dirty="0" smtClean="0"/>
              <a:t>sources</a:t>
            </a:r>
            <a:r>
              <a:rPr lang="en-US" dirty="0" smtClean="0"/>
              <a:t> in a works cited page or bibliography</a:t>
            </a:r>
          </a:p>
          <a:p>
            <a:r>
              <a:rPr lang="en-US" dirty="0" smtClean="0"/>
              <a:t>Check author’s </a:t>
            </a:r>
            <a:r>
              <a:rPr lang="en-US" b="1" dirty="0" smtClean="0"/>
              <a:t>credentials</a:t>
            </a:r>
            <a:r>
              <a:rPr lang="en-US" dirty="0" smtClean="0"/>
              <a:t> to determine his/her knowledge of topic</a:t>
            </a:r>
          </a:p>
          <a:p>
            <a:r>
              <a:rPr lang="en-US" dirty="0" smtClean="0"/>
              <a:t>Consider </a:t>
            </a:r>
            <a:r>
              <a:rPr lang="en-US" b="1" dirty="0" smtClean="0"/>
              <a:t>reputation</a:t>
            </a:r>
            <a:r>
              <a:rPr lang="en-US" dirty="0" smtClean="0"/>
              <a:t> of publication</a:t>
            </a:r>
          </a:p>
          <a:p>
            <a:r>
              <a:rPr lang="en-US" dirty="0" smtClean="0"/>
              <a:t>Sources with no </a:t>
            </a:r>
            <a:r>
              <a:rPr lang="en-US" b="1" dirty="0" smtClean="0"/>
              <a:t>author</a:t>
            </a:r>
            <a:r>
              <a:rPr lang="en-US" dirty="0" smtClean="0"/>
              <a:t> may not be as reputable</a:t>
            </a:r>
          </a:p>
          <a:p>
            <a:r>
              <a:rPr lang="en-US" dirty="0" smtClean="0"/>
              <a:t>Sources from commercial websites may not be as reputable</a:t>
            </a:r>
          </a:p>
          <a:p>
            <a:r>
              <a:rPr lang="en-US" b="1" dirty="0" smtClean="0"/>
              <a:t>Old </a:t>
            </a:r>
            <a:r>
              <a:rPr lang="en-US" dirty="0" smtClean="0"/>
              <a:t>sources (check the date) should be carefully looked at b/c they could be out of date and not relevant</a:t>
            </a:r>
            <a:endParaRPr lang="en-US" dirty="0"/>
          </a:p>
        </p:txBody>
      </p:sp>
    </p:spTree>
    <p:extLst>
      <p:ext uri="{BB962C8B-B14F-4D97-AF65-F5344CB8AC3E}">
        <p14:creationId xmlns:p14="http://schemas.microsoft.com/office/powerpoint/2010/main" val="8464303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vs. Secondary Sources</a:t>
            </a:r>
            <a:endParaRPr lang="en-US" dirty="0"/>
          </a:p>
        </p:txBody>
      </p:sp>
      <p:sp>
        <p:nvSpPr>
          <p:cNvPr id="3" name="Content Placeholder 2"/>
          <p:cNvSpPr>
            <a:spLocks noGrp="1"/>
          </p:cNvSpPr>
          <p:nvPr>
            <p:ph sz="quarter" idx="1"/>
          </p:nvPr>
        </p:nvSpPr>
        <p:spPr/>
        <p:txBody>
          <a:bodyPr>
            <a:normAutofit fontScale="77500" lnSpcReduction="20000"/>
          </a:bodyPr>
          <a:lstStyle/>
          <a:p>
            <a:pPr marL="0" indent="0">
              <a:buNone/>
            </a:pPr>
            <a:endParaRPr lang="en-US" dirty="0" smtClean="0"/>
          </a:p>
          <a:p>
            <a:r>
              <a:rPr lang="en-US" dirty="0" smtClean="0"/>
              <a:t>A primary source provides </a:t>
            </a:r>
            <a:r>
              <a:rPr lang="en-US" b="1" dirty="0" smtClean="0"/>
              <a:t>direct</a:t>
            </a:r>
            <a:r>
              <a:rPr lang="en-US" dirty="0" smtClean="0"/>
              <a:t> or firsthand </a:t>
            </a:r>
            <a:r>
              <a:rPr lang="en-US" b="1" dirty="0" smtClean="0"/>
              <a:t>evidence</a:t>
            </a:r>
            <a:r>
              <a:rPr lang="en-US" dirty="0" smtClean="0"/>
              <a:t> about an event, object, person, or work of art. </a:t>
            </a:r>
          </a:p>
          <a:p>
            <a:r>
              <a:rPr lang="en-US" dirty="0" smtClean="0"/>
              <a:t>Primary sources include historical and legal documents, eyewitness accounts, results of experiments, statistical data, pieces of creative writing, audio and video recordings, speeches, and art objects. Interviews, surveys, fieldwork, and Internet communications via email, blogs, </a:t>
            </a:r>
            <a:r>
              <a:rPr lang="en-US" dirty="0" err="1" smtClean="0"/>
              <a:t>listservs</a:t>
            </a:r>
            <a:r>
              <a:rPr lang="en-US" dirty="0" smtClean="0"/>
              <a:t>, and newsgroups are also primary sources. </a:t>
            </a:r>
          </a:p>
          <a:p>
            <a:r>
              <a:rPr lang="en-US" dirty="0" smtClean="0"/>
              <a:t>Secondary sources </a:t>
            </a:r>
            <a:r>
              <a:rPr lang="en-US" b="1" dirty="0" smtClean="0"/>
              <a:t>describe</a:t>
            </a:r>
            <a:r>
              <a:rPr lang="en-US" dirty="0" smtClean="0"/>
              <a:t>, discuss</a:t>
            </a:r>
            <a:r>
              <a:rPr lang="en-US" b="1" dirty="0" smtClean="0"/>
              <a:t>, interpret</a:t>
            </a:r>
            <a:r>
              <a:rPr lang="en-US" dirty="0" smtClean="0"/>
              <a:t>, comment upon, analyze, evaluate, summarize, and process primary sources. </a:t>
            </a:r>
          </a:p>
          <a:p>
            <a:r>
              <a:rPr lang="en-US" dirty="0" smtClean="0"/>
              <a:t>Secondary source materials can be articles in newspapers or popular magazines, book or movie reviews, or articles found in scholarly journals that discuss or evaluate someone else's original research.</a:t>
            </a:r>
          </a:p>
          <a:p>
            <a:endParaRPr lang="en-US" dirty="0" smtClean="0"/>
          </a:p>
          <a:p>
            <a:r>
              <a:rPr lang="en-US" dirty="0" smtClean="0"/>
              <a:t>Primary sources tend to be more factually accurate and unbiased.</a:t>
            </a:r>
            <a:endParaRPr lang="en-US" dirty="0"/>
          </a:p>
        </p:txBody>
      </p:sp>
    </p:spTree>
    <p:extLst>
      <p:ext uri="{BB962C8B-B14F-4D97-AF65-F5344CB8AC3E}">
        <p14:creationId xmlns:p14="http://schemas.microsoft.com/office/powerpoint/2010/main" val="21930578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 Page</a:t>
            </a:r>
            <a:endParaRPr lang="en-US" dirty="0"/>
          </a:p>
        </p:txBody>
      </p:sp>
      <p:sp>
        <p:nvSpPr>
          <p:cNvPr id="3" name="Content Placeholder 2"/>
          <p:cNvSpPr>
            <a:spLocks noGrp="1"/>
          </p:cNvSpPr>
          <p:nvPr>
            <p:ph sz="quarter" idx="1"/>
          </p:nvPr>
        </p:nvSpPr>
        <p:spPr/>
        <p:txBody>
          <a:bodyPr>
            <a:normAutofit/>
          </a:bodyPr>
          <a:lstStyle/>
          <a:p>
            <a:r>
              <a:rPr lang="en-US" dirty="0" smtClean="0"/>
              <a:t>Books</a:t>
            </a:r>
          </a:p>
          <a:p>
            <a:r>
              <a:rPr lang="en-US" dirty="0" err="1" smtClean="0">
                <a:solidFill>
                  <a:srgbClr val="FF0000"/>
                </a:solidFill>
              </a:rPr>
              <a:t>Last</a:t>
            </a:r>
            <a:r>
              <a:rPr lang="en-US" b="1" dirty="0" err="1" smtClean="0">
                <a:solidFill>
                  <a:srgbClr val="FF0000"/>
                </a:solidFill>
              </a:rPr>
              <a:t>name</a:t>
            </a:r>
            <a:r>
              <a:rPr lang="en-US" dirty="0" smtClean="0">
                <a:solidFill>
                  <a:srgbClr val="FF0000"/>
                </a:solidFill>
              </a:rPr>
              <a:t>, </a:t>
            </a:r>
            <a:r>
              <a:rPr lang="en-US" dirty="0" err="1" smtClean="0">
                <a:solidFill>
                  <a:srgbClr val="FF0000"/>
                </a:solidFill>
              </a:rPr>
              <a:t>Firstname</a:t>
            </a:r>
            <a:r>
              <a:rPr lang="en-US" dirty="0" smtClean="0">
                <a:solidFill>
                  <a:srgbClr val="FF0000"/>
                </a:solidFill>
              </a:rPr>
              <a:t>. </a:t>
            </a:r>
            <a:r>
              <a:rPr lang="en-US" b="1" i="1" dirty="0" smtClean="0">
                <a:solidFill>
                  <a:srgbClr val="FFC000"/>
                </a:solidFill>
              </a:rPr>
              <a:t>Title</a:t>
            </a:r>
            <a:r>
              <a:rPr lang="en-US" i="1" dirty="0" smtClean="0">
                <a:solidFill>
                  <a:srgbClr val="FFC000"/>
                </a:solidFill>
              </a:rPr>
              <a:t> of Book</a:t>
            </a:r>
            <a:r>
              <a:rPr lang="en-US" dirty="0" smtClean="0">
                <a:solidFill>
                  <a:srgbClr val="FFC000"/>
                </a:solidFill>
              </a:rPr>
              <a:t>. </a:t>
            </a:r>
            <a:r>
              <a:rPr lang="en-US" b="1" dirty="0" smtClean="0">
                <a:solidFill>
                  <a:srgbClr val="00B050"/>
                </a:solidFill>
              </a:rPr>
              <a:t>City</a:t>
            </a:r>
            <a:r>
              <a:rPr lang="en-US" dirty="0" smtClean="0">
                <a:solidFill>
                  <a:srgbClr val="00B050"/>
                </a:solidFill>
              </a:rPr>
              <a:t> of Publication:</a:t>
            </a:r>
            <a:r>
              <a:rPr lang="en-US" dirty="0" smtClean="0"/>
              <a:t> </a:t>
            </a:r>
            <a:r>
              <a:rPr lang="en-US" b="1" dirty="0" smtClean="0">
                <a:solidFill>
                  <a:schemeClr val="tx2">
                    <a:lumMod val="60000"/>
                    <a:lumOff val="40000"/>
                  </a:schemeClr>
                </a:solidFill>
              </a:rPr>
              <a:t>Publisher</a:t>
            </a:r>
            <a:r>
              <a:rPr lang="en-US" dirty="0" smtClean="0">
                <a:solidFill>
                  <a:schemeClr val="tx2">
                    <a:lumMod val="60000"/>
                    <a:lumOff val="40000"/>
                  </a:schemeClr>
                </a:solidFill>
              </a:rPr>
              <a:t>, </a:t>
            </a:r>
            <a:r>
              <a:rPr lang="en-US" b="1" dirty="0" smtClean="0">
                <a:solidFill>
                  <a:srgbClr val="7030A0"/>
                </a:solidFill>
              </a:rPr>
              <a:t>Date</a:t>
            </a:r>
            <a:r>
              <a:rPr lang="en-US" dirty="0" smtClean="0">
                <a:solidFill>
                  <a:srgbClr val="7030A0"/>
                </a:solidFill>
              </a:rPr>
              <a:t> of Publication. </a:t>
            </a:r>
            <a:r>
              <a:rPr lang="en-US" b="1" dirty="0" smtClean="0">
                <a:solidFill>
                  <a:srgbClr val="002060"/>
                </a:solidFill>
              </a:rPr>
              <a:t>Medium</a:t>
            </a:r>
            <a:r>
              <a:rPr lang="en-US" dirty="0" smtClean="0">
                <a:solidFill>
                  <a:srgbClr val="002060"/>
                </a:solidFill>
              </a:rPr>
              <a:t> of Publication.</a:t>
            </a:r>
          </a:p>
          <a:p>
            <a:r>
              <a:rPr lang="en-US" dirty="0" smtClean="0">
                <a:solidFill>
                  <a:srgbClr val="FF0000"/>
                </a:solidFill>
              </a:rPr>
              <a:t>Wiesel, </a:t>
            </a:r>
            <a:r>
              <a:rPr lang="en-US" dirty="0" err="1" smtClean="0">
                <a:solidFill>
                  <a:srgbClr val="FF0000"/>
                </a:solidFill>
              </a:rPr>
              <a:t>Elie</a:t>
            </a:r>
            <a:r>
              <a:rPr lang="en-US" dirty="0" smtClean="0">
                <a:solidFill>
                  <a:srgbClr val="FF0000"/>
                </a:solidFill>
              </a:rPr>
              <a:t>. </a:t>
            </a:r>
            <a:r>
              <a:rPr lang="en-US" i="1" dirty="0" smtClean="0">
                <a:solidFill>
                  <a:srgbClr val="FFC000"/>
                </a:solidFill>
              </a:rPr>
              <a:t>Night</a:t>
            </a:r>
            <a:r>
              <a:rPr lang="en-US" dirty="0" smtClean="0">
                <a:solidFill>
                  <a:srgbClr val="FFC000"/>
                </a:solidFill>
              </a:rPr>
              <a:t>.</a:t>
            </a:r>
            <a:r>
              <a:rPr lang="en-US" dirty="0" smtClean="0"/>
              <a:t> </a:t>
            </a:r>
            <a:r>
              <a:rPr lang="en-US" dirty="0" smtClean="0">
                <a:solidFill>
                  <a:srgbClr val="00B050"/>
                </a:solidFill>
              </a:rPr>
              <a:t>New York: </a:t>
            </a:r>
            <a:r>
              <a:rPr lang="en-US" dirty="0" smtClean="0">
                <a:solidFill>
                  <a:schemeClr val="tx2">
                    <a:lumMod val="60000"/>
                    <a:lumOff val="40000"/>
                  </a:schemeClr>
                </a:solidFill>
              </a:rPr>
              <a:t>Bantam Books, </a:t>
            </a:r>
            <a:r>
              <a:rPr lang="en-US" dirty="0" smtClean="0">
                <a:solidFill>
                  <a:srgbClr val="7030A0"/>
                </a:solidFill>
              </a:rPr>
              <a:t>1982.</a:t>
            </a:r>
            <a:r>
              <a:rPr lang="en-US" dirty="0" smtClean="0"/>
              <a:t> </a:t>
            </a:r>
            <a:r>
              <a:rPr lang="en-US" dirty="0" smtClean="0">
                <a:solidFill>
                  <a:srgbClr val="002060"/>
                </a:solidFill>
              </a:rPr>
              <a:t>Print.</a:t>
            </a:r>
            <a:endParaRPr lang="en-US" dirty="0">
              <a:solidFill>
                <a:srgbClr val="002060"/>
              </a:solidFill>
            </a:endParaRPr>
          </a:p>
        </p:txBody>
      </p:sp>
    </p:spTree>
    <p:extLst>
      <p:ext uri="{BB962C8B-B14F-4D97-AF65-F5344CB8AC3E}">
        <p14:creationId xmlns:p14="http://schemas.microsoft.com/office/powerpoint/2010/main" val="3360652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Works Cited Page</a:t>
            </a:r>
          </a:p>
        </p:txBody>
      </p:sp>
      <p:sp>
        <p:nvSpPr>
          <p:cNvPr id="3" name="Content Placeholder 2"/>
          <p:cNvSpPr>
            <a:spLocks noGrp="1"/>
          </p:cNvSpPr>
          <p:nvPr>
            <p:ph sz="quarter" idx="1"/>
          </p:nvPr>
        </p:nvSpPr>
        <p:spPr/>
        <p:txBody>
          <a:bodyPr>
            <a:normAutofit/>
          </a:bodyPr>
          <a:lstStyle/>
          <a:p>
            <a:r>
              <a:rPr lang="en-US" dirty="0" smtClean="0"/>
              <a:t>Website</a:t>
            </a:r>
          </a:p>
          <a:p>
            <a:r>
              <a:rPr lang="en-US" dirty="0" smtClean="0">
                <a:solidFill>
                  <a:srgbClr val="FF0000"/>
                </a:solidFill>
              </a:rPr>
              <a:t>Editor</a:t>
            </a:r>
            <a:r>
              <a:rPr lang="en-US" dirty="0">
                <a:solidFill>
                  <a:srgbClr val="FF0000"/>
                </a:solidFill>
              </a:rPr>
              <a:t>, author, or compiler name.</a:t>
            </a:r>
            <a:r>
              <a:rPr lang="en-US" dirty="0"/>
              <a:t> </a:t>
            </a:r>
            <a:r>
              <a:rPr lang="en-US" i="1" dirty="0">
                <a:solidFill>
                  <a:srgbClr val="00B050"/>
                </a:solidFill>
              </a:rPr>
              <a:t>Name of Site.  </a:t>
            </a:r>
            <a:r>
              <a:rPr lang="en-US" dirty="0">
                <a:solidFill>
                  <a:schemeClr val="tx2">
                    <a:lumMod val="60000"/>
                    <a:lumOff val="40000"/>
                  </a:schemeClr>
                </a:solidFill>
              </a:rPr>
              <a:t>Name of institution/organization affiliated with the site (sponsor or publisher), </a:t>
            </a:r>
            <a:r>
              <a:rPr lang="en-US" dirty="0">
                <a:solidFill>
                  <a:schemeClr val="accent2">
                    <a:lumMod val="75000"/>
                  </a:schemeClr>
                </a:solidFill>
              </a:rPr>
              <a:t>date of resource creation (if available). </a:t>
            </a:r>
            <a:r>
              <a:rPr lang="en-US" dirty="0">
                <a:solidFill>
                  <a:schemeClr val="accent6"/>
                </a:solidFill>
              </a:rPr>
              <a:t>Medium of publication. </a:t>
            </a:r>
            <a:r>
              <a:rPr lang="en-US" dirty="0">
                <a:solidFill>
                  <a:srgbClr val="7030A0"/>
                </a:solidFill>
              </a:rPr>
              <a:t>Date of access</a:t>
            </a:r>
            <a:r>
              <a:rPr lang="en-US" dirty="0" smtClean="0">
                <a:solidFill>
                  <a:srgbClr val="7030A0"/>
                </a:solidFill>
              </a:rPr>
              <a:t>.</a:t>
            </a:r>
          </a:p>
          <a:p>
            <a:r>
              <a:rPr lang="en-US" dirty="0" err="1">
                <a:solidFill>
                  <a:srgbClr val="FF0000"/>
                </a:solidFill>
              </a:rPr>
              <a:t>Lundman</a:t>
            </a:r>
            <a:r>
              <a:rPr lang="en-US" dirty="0">
                <a:solidFill>
                  <a:srgbClr val="FF0000"/>
                </a:solidFill>
              </a:rPr>
              <a:t>, Susan. </a:t>
            </a:r>
            <a:r>
              <a:rPr lang="en-US" dirty="0"/>
              <a:t>"How to Make Vegetarian Chili." </a:t>
            </a:r>
            <a:r>
              <a:rPr lang="en-US" i="1" dirty="0" err="1">
                <a:solidFill>
                  <a:srgbClr val="00B050"/>
                </a:solidFill>
              </a:rPr>
              <a:t>eHow</a:t>
            </a:r>
            <a:r>
              <a:rPr lang="en-US" i="1" dirty="0">
                <a:solidFill>
                  <a:srgbClr val="00B050"/>
                </a:solidFill>
              </a:rPr>
              <a:t>. </a:t>
            </a:r>
            <a:r>
              <a:rPr lang="en-US" dirty="0">
                <a:solidFill>
                  <a:schemeClr val="tx2">
                    <a:lumMod val="60000"/>
                    <a:lumOff val="40000"/>
                  </a:schemeClr>
                </a:solidFill>
              </a:rPr>
              <a:t>Demand Media, </a:t>
            </a:r>
            <a:r>
              <a:rPr lang="en-US" dirty="0" err="1">
                <a:solidFill>
                  <a:schemeClr val="accent2">
                    <a:lumMod val="75000"/>
                  </a:schemeClr>
                </a:solidFill>
              </a:rPr>
              <a:t>n.d.</a:t>
            </a:r>
            <a:r>
              <a:rPr lang="en-US" dirty="0"/>
              <a:t> </a:t>
            </a:r>
            <a:r>
              <a:rPr lang="en-US" dirty="0">
                <a:solidFill>
                  <a:schemeClr val="accent6"/>
                </a:solidFill>
              </a:rPr>
              <a:t>Web. </a:t>
            </a:r>
            <a:r>
              <a:rPr lang="en-US" dirty="0">
                <a:solidFill>
                  <a:srgbClr val="7030A0"/>
                </a:solidFill>
              </a:rPr>
              <a:t>6 July 2015.</a:t>
            </a:r>
            <a:endParaRPr lang="en-US" dirty="0" smtClean="0">
              <a:solidFill>
                <a:srgbClr val="7030A0"/>
              </a:solidFill>
            </a:endParaRPr>
          </a:p>
          <a:p>
            <a:r>
              <a:rPr lang="en-US" dirty="0">
                <a:solidFill>
                  <a:srgbClr val="7030A0"/>
                </a:solidFill>
              </a:rPr>
              <a:t>Entry for website needs to include date </a:t>
            </a:r>
            <a:r>
              <a:rPr lang="en-US" dirty="0" smtClean="0">
                <a:solidFill>
                  <a:srgbClr val="7030A0"/>
                </a:solidFill>
              </a:rPr>
              <a:t>accessed.</a:t>
            </a:r>
            <a:endParaRPr lang="en-US" dirty="0">
              <a:solidFill>
                <a:srgbClr val="7030A0"/>
              </a:solidFill>
            </a:endParaRPr>
          </a:p>
          <a:p>
            <a:endParaRPr lang="en-US" dirty="0"/>
          </a:p>
          <a:p>
            <a:endParaRPr lang="en-US" dirty="0"/>
          </a:p>
        </p:txBody>
      </p:sp>
    </p:spTree>
    <p:extLst>
      <p:ext uri="{BB962C8B-B14F-4D97-AF65-F5344CB8AC3E}">
        <p14:creationId xmlns:p14="http://schemas.microsoft.com/office/powerpoint/2010/main" val="7996477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Know</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a:t>t</a:t>
            </a:r>
            <a:r>
              <a:rPr lang="en-US" dirty="0" smtClean="0"/>
              <a:t>hesis</a:t>
            </a:r>
          </a:p>
          <a:p>
            <a:r>
              <a:rPr lang="en-US" dirty="0"/>
              <a:t>c</a:t>
            </a:r>
            <a:r>
              <a:rPr lang="en-US" dirty="0" smtClean="0"/>
              <a:t>omma use</a:t>
            </a:r>
          </a:p>
          <a:p>
            <a:r>
              <a:rPr lang="en-US" dirty="0"/>
              <a:t>w</a:t>
            </a:r>
            <a:r>
              <a:rPr lang="en-US" dirty="0" smtClean="0"/>
              <a:t>ord choice</a:t>
            </a:r>
          </a:p>
          <a:p>
            <a:r>
              <a:rPr lang="en-US" dirty="0"/>
              <a:t>s</a:t>
            </a:r>
            <a:r>
              <a:rPr lang="en-US" dirty="0" smtClean="0"/>
              <a:t>ubject verb agreement</a:t>
            </a:r>
          </a:p>
          <a:p>
            <a:r>
              <a:rPr lang="en-US" dirty="0"/>
              <a:t>t</a:t>
            </a:r>
            <a:r>
              <a:rPr lang="en-US" dirty="0" smtClean="0"/>
              <a:t>ransitions</a:t>
            </a:r>
          </a:p>
          <a:p>
            <a:r>
              <a:rPr lang="en-US" dirty="0"/>
              <a:t>i</a:t>
            </a:r>
            <a:r>
              <a:rPr lang="en-US" dirty="0" smtClean="0"/>
              <a:t>ntros—hook</a:t>
            </a:r>
          </a:p>
          <a:p>
            <a:r>
              <a:rPr lang="en-US" dirty="0"/>
              <a:t>p</a:t>
            </a:r>
            <a:r>
              <a:rPr lang="en-US" dirty="0" smtClean="0"/>
              <a:t>arallel structure</a:t>
            </a:r>
          </a:p>
          <a:p>
            <a:r>
              <a:rPr lang="en-US" dirty="0"/>
              <a:t>f</a:t>
            </a:r>
            <a:r>
              <a:rPr lang="en-US" dirty="0" smtClean="0"/>
              <a:t>ormal language</a:t>
            </a:r>
          </a:p>
          <a:p>
            <a:r>
              <a:rPr lang="en-US" dirty="0"/>
              <a:t>v</a:t>
            </a:r>
            <a:r>
              <a:rPr lang="en-US" dirty="0" smtClean="0"/>
              <a:t>erb tense</a:t>
            </a:r>
          </a:p>
          <a:p>
            <a:r>
              <a:rPr lang="en-US" dirty="0"/>
              <a:t>i</a:t>
            </a:r>
            <a:r>
              <a:rPr lang="en-US" dirty="0" smtClean="0"/>
              <a:t>nternet searching</a:t>
            </a:r>
          </a:p>
          <a:p>
            <a:r>
              <a:rPr lang="en-US" dirty="0"/>
              <a:t>e</a:t>
            </a:r>
            <a:r>
              <a:rPr lang="en-US" dirty="0" smtClean="0"/>
              <a:t>valuating sources</a:t>
            </a:r>
          </a:p>
          <a:p>
            <a:r>
              <a:rPr lang="en-US" dirty="0"/>
              <a:t>p</a:t>
            </a:r>
            <a:r>
              <a:rPr lang="en-US" dirty="0" smtClean="0"/>
              <a:t>rimary vs. secondary sources</a:t>
            </a:r>
          </a:p>
          <a:p>
            <a:r>
              <a:rPr lang="en-US" dirty="0"/>
              <a:t>h</a:t>
            </a:r>
            <a:r>
              <a:rPr lang="en-US" dirty="0" smtClean="0"/>
              <a:t>ow to write a works cited page</a:t>
            </a:r>
          </a:p>
          <a:p>
            <a:r>
              <a:rPr lang="en-US" dirty="0"/>
              <a:t>p</a:t>
            </a:r>
            <a:r>
              <a:rPr lang="en-US" dirty="0" smtClean="0"/>
              <a:t>araphrasing vs. summarizing vs. plagiarizing</a:t>
            </a:r>
            <a:endParaRPr lang="en-US" dirty="0"/>
          </a:p>
        </p:txBody>
      </p:sp>
    </p:spTree>
    <p:extLst>
      <p:ext uri="{BB962C8B-B14F-4D97-AF65-F5344CB8AC3E}">
        <p14:creationId xmlns:p14="http://schemas.microsoft.com/office/powerpoint/2010/main" val="33663939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838"/>
            <a:ext cx="8229600" cy="715962"/>
          </a:xfrm>
        </p:spPr>
        <p:txBody>
          <a:bodyPr>
            <a:noAutofit/>
          </a:bodyPr>
          <a:lstStyle/>
          <a:p>
            <a:r>
              <a:rPr lang="en-US" sz="3200" dirty="0" smtClean="0"/>
              <a:t>Paraphrasing/ Summarizing/  Plagiarizing</a:t>
            </a:r>
            <a:br>
              <a:rPr lang="en-US" sz="3200" dirty="0" smtClean="0"/>
            </a:br>
            <a:endParaRPr lang="en-US" sz="3200" dirty="0"/>
          </a:p>
        </p:txBody>
      </p:sp>
      <p:sp>
        <p:nvSpPr>
          <p:cNvPr id="3" name="Content Placeholder 2"/>
          <p:cNvSpPr>
            <a:spLocks noGrp="1"/>
          </p:cNvSpPr>
          <p:nvPr>
            <p:ph sz="quarter" idx="1"/>
          </p:nvPr>
        </p:nvSpPr>
        <p:spPr/>
        <p:txBody>
          <a:bodyPr>
            <a:normAutofit fontScale="70000" lnSpcReduction="20000"/>
          </a:bodyPr>
          <a:lstStyle/>
          <a:p>
            <a:r>
              <a:rPr lang="en-US" dirty="0" smtClean="0"/>
              <a:t>There are three </a:t>
            </a:r>
            <a:r>
              <a:rPr lang="en-US" dirty="0"/>
              <a:t>ways of incorporating other writers' work into your </a:t>
            </a:r>
            <a:r>
              <a:rPr lang="en-US" dirty="0" smtClean="0"/>
              <a:t>own.</a:t>
            </a:r>
          </a:p>
          <a:p>
            <a:pPr marL="0" indent="0">
              <a:buNone/>
            </a:pPr>
            <a:endParaRPr lang="en-US" dirty="0"/>
          </a:p>
          <a:p>
            <a:r>
              <a:rPr lang="en-US" b="1" dirty="0"/>
              <a:t>Quotations</a:t>
            </a:r>
            <a:r>
              <a:rPr lang="en-US" dirty="0"/>
              <a:t> must be identical to the original, using a narrow segment of the source. They must match the source document word for word and must be attributed to the original author.</a:t>
            </a:r>
          </a:p>
          <a:p>
            <a:endParaRPr lang="en-US" dirty="0"/>
          </a:p>
          <a:p>
            <a:r>
              <a:rPr lang="en-US" b="1" dirty="0"/>
              <a:t>Paraphrasing </a:t>
            </a:r>
            <a:r>
              <a:rPr lang="en-US" dirty="0"/>
              <a:t>involves putting a passage from source material into your own words. A paraphrase must also be attributed to the original source. Paraphrased material is usually shorter than the original passage, taking a somewhat broader segment of the source and condensing it slightly.</a:t>
            </a:r>
          </a:p>
          <a:p>
            <a:endParaRPr lang="en-US" dirty="0"/>
          </a:p>
          <a:p>
            <a:r>
              <a:rPr lang="en-US" b="1" dirty="0"/>
              <a:t>Summarizing </a:t>
            </a:r>
            <a:r>
              <a:rPr lang="en-US" dirty="0"/>
              <a:t>involves putting the main idea(s) into your own words, including only the main point(s). Once again, it is necessary to attribute summarized ideas to the original source. Summaries are significantly shorter than the original and take a broad overview of the source material.</a:t>
            </a:r>
          </a:p>
          <a:p>
            <a:endParaRPr lang="en-US" dirty="0"/>
          </a:p>
        </p:txBody>
      </p:sp>
    </p:spTree>
    <p:extLst>
      <p:ext uri="{BB962C8B-B14F-4D97-AF65-F5344CB8AC3E}">
        <p14:creationId xmlns:p14="http://schemas.microsoft.com/office/powerpoint/2010/main" val="2630739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Paraphrasing/ Summarizing/  Plagiarizing</a:t>
            </a:r>
          </a:p>
        </p:txBody>
      </p:sp>
      <p:sp>
        <p:nvSpPr>
          <p:cNvPr id="3" name="Content Placeholder 2"/>
          <p:cNvSpPr>
            <a:spLocks noGrp="1"/>
          </p:cNvSpPr>
          <p:nvPr>
            <p:ph sz="quarter" idx="1"/>
          </p:nvPr>
        </p:nvSpPr>
        <p:spPr/>
        <p:txBody>
          <a:bodyPr/>
          <a:lstStyle/>
          <a:p>
            <a:r>
              <a:rPr lang="en-US" dirty="0"/>
              <a:t>To give </a:t>
            </a:r>
            <a:r>
              <a:rPr lang="en-US" b="1" dirty="0"/>
              <a:t>credit</a:t>
            </a:r>
            <a:r>
              <a:rPr lang="en-US" dirty="0"/>
              <a:t> to a </a:t>
            </a:r>
            <a:r>
              <a:rPr lang="en-US" dirty="0" smtClean="0"/>
              <a:t>source/attribution to the original author:</a:t>
            </a:r>
          </a:p>
          <a:p>
            <a:pPr lvl="1"/>
            <a:r>
              <a:rPr lang="en-US" dirty="0" smtClean="0"/>
              <a:t> </a:t>
            </a:r>
            <a:r>
              <a:rPr lang="en-US" dirty="0">
                <a:solidFill>
                  <a:srgbClr val="FF0000"/>
                </a:solidFill>
              </a:rPr>
              <a:t>put authors last name </a:t>
            </a:r>
            <a:r>
              <a:rPr lang="en-US" dirty="0" smtClean="0">
                <a:solidFill>
                  <a:srgbClr val="FF0000"/>
                </a:solidFill>
              </a:rPr>
              <a:t> </a:t>
            </a:r>
            <a:r>
              <a:rPr lang="en-US" dirty="0" smtClean="0"/>
              <a:t>and </a:t>
            </a:r>
            <a:r>
              <a:rPr lang="en-US" dirty="0" smtClean="0">
                <a:solidFill>
                  <a:srgbClr val="FF0000"/>
                </a:solidFill>
              </a:rPr>
              <a:t>page number</a:t>
            </a:r>
            <a:r>
              <a:rPr lang="en-US" dirty="0" smtClean="0"/>
              <a:t> (if applicable) in parenthesis after info</a:t>
            </a:r>
          </a:p>
          <a:p>
            <a:pPr lvl="1"/>
            <a:r>
              <a:rPr lang="en-US" dirty="0"/>
              <a:t>o</a:t>
            </a:r>
            <a:r>
              <a:rPr lang="en-US" dirty="0" smtClean="0"/>
              <a:t>nly </a:t>
            </a:r>
            <a:r>
              <a:rPr lang="en-US" dirty="0"/>
              <a:t>give title of article or name of website if no author’s name is </a:t>
            </a:r>
            <a:r>
              <a:rPr lang="en-US" dirty="0" smtClean="0"/>
              <a:t>available</a:t>
            </a:r>
          </a:p>
          <a:p>
            <a:pPr marL="457200" lvl="1" indent="0">
              <a:buNone/>
            </a:pPr>
            <a:endParaRPr lang="en-US" dirty="0"/>
          </a:p>
          <a:p>
            <a:endParaRPr lang="en-US" dirty="0"/>
          </a:p>
        </p:txBody>
      </p:sp>
    </p:spTree>
    <p:extLst>
      <p:ext uri="{BB962C8B-B14F-4D97-AF65-F5344CB8AC3E}">
        <p14:creationId xmlns:p14="http://schemas.microsoft.com/office/powerpoint/2010/main" val="29074700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Giving credit to your source</a:t>
            </a:r>
            <a:endParaRPr lang="en-US" dirty="0"/>
          </a:p>
        </p:txBody>
      </p:sp>
      <p:sp>
        <p:nvSpPr>
          <p:cNvPr id="3" name="Content Placeholder 2"/>
          <p:cNvSpPr>
            <a:spLocks noGrp="1"/>
          </p:cNvSpPr>
          <p:nvPr>
            <p:ph sz="quarter" idx="1"/>
          </p:nvPr>
        </p:nvSpPr>
        <p:spPr/>
        <p:txBody>
          <a:bodyPr>
            <a:normAutofit/>
          </a:bodyPr>
          <a:lstStyle/>
          <a:p>
            <a:r>
              <a:rPr lang="en-US" dirty="0">
                <a:solidFill>
                  <a:srgbClr val="FF0000"/>
                </a:solidFill>
              </a:rPr>
              <a:t>Wordsworth </a:t>
            </a:r>
            <a:r>
              <a:rPr lang="en-US" dirty="0"/>
              <a:t>stated that Romantic poetry was marked by a "spontaneous overflow of powerful feelings" (</a:t>
            </a:r>
            <a:r>
              <a:rPr lang="en-US" dirty="0">
                <a:solidFill>
                  <a:srgbClr val="FF0000"/>
                </a:solidFill>
              </a:rPr>
              <a:t>263</a:t>
            </a:r>
            <a:r>
              <a:rPr lang="en-US" dirty="0"/>
              <a:t>). </a:t>
            </a:r>
          </a:p>
          <a:p>
            <a:endParaRPr lang="en-US" dirty="0"/>
          </a:p>
          <a:p>
            <a:r>
              <a:rPr lang="en-US" dirty="0"/>
              <a:t>Romantic poetry is characterized by the "spontaneous overflow of powerful feelings" (</a:t>
            </a:r>
            <a:r>
              <a:rPr lang="en-US" dirty="0">
                <a:solidFill>
                  <a:srgbClr val="FF0000"/>
                </a:solidFill>
              </a:rPr>
              <a:t>Wordsworth 263</a:t>
            </a:r>
            <a:r>
              <a:rPr lang="en-US" dirty="0"/>
              <a:t>).</a:t>
            </a:r>
          </a:p>
          <a:p>
            <a:endParaRPr lang="en-US" dirty="0"/>
          </a:p>
          <a:p>
            <a:r>
              <a:rPr lang="en-US" dirty="0">
                <a:solidFill>
                  <a:srgbClr val="FF0000"/>
                </a:solidFill>
              </a:rPr>
              <a:t>Wordsworth </a:t>
            </a:r>
            <a:r>
              <a:rPr lang="en-US" dirty="0"/>
              <a:t>extensively explored the role of emotion in the creative process (</a:t>
            </a:r>
            <a:r>
              <a:rPr lang="en-US" dirty="0">
                <a:solidFill>
                  <a:srgbClr val="FF0000"/>
                </a:solidFill>
              </a:rPr>
              <a:t>263</a:t>
            </a:r>
            <a:r>
              <a:rPr lang="en-US" dirty="0"/>
              <a:t>).</a:t>
            </a:r>
          </a:p>
        </p:txBody>
      </p:sp>
    </p:spTree>
    <p:extLst>
      <p:ext uri="{BB962C8B-B14F-4D97-AF65-F5344CB8AC3E}">
        <p14:creationId xmlns:p14="http://schemas.microsoft.com/office/powerpoint/2010/main" val="42071521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Purdue OWL: In-Text Citations</a:t>
            </a:r>
            <a:endParaRPr lang="en-US" dirty="0"/>
          </a:p>
        </p:txBody>
      </p:sp>
      <p:sp>
        <p:nvSpPr>
          <p:cNvPr id="3" name="Content Placeholder 2"/>
          <p:cNvSpPr>
            <a:spLocks noGrp="1"/>
          </p:cNvSpPr>
          <p:nvPr>
            <p:ph sz="quarter" idx="1"/>
          </p:nvPr>
        </p:nvSpPr>
        <p:spPr/>
        <p:txBody>
          <a:bodyPr/>
          <a:lstStyle/>
          <a:p>
            <a:r>
              <a:rPr lang="en-US" dirty="0" smtClean="0"/>
              <a:t>Read this page!</a:t>
            </a:r>
          </a:p>
          <a:p>
            <a:r>
              <a:rPr lang="en-US" dirty="0"/>
              <a:t>https://owl.english.purdue.edu/owl/resource/747/02/</a:t>
            </a:r>
          </a:p>
        </p:txBody>
      </p:sp>
    </p:spTree>
    <p:extLst>
      <p:ext uri="{BB962C8B-B14F-4D97-AF65-F5344CB8AC3E}">
        <p14:creationId xmlns:p14="http://schemas.microsoft.com/office/powerpoint/2010/main" val="17264462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a:t>
            </a:r>
            <a:endParaRPr lang="en-US" dirty="0"/>
          </a:p>
        </p:txBody>
      </p:sp>
      <p:sp>
        <p:nvSpPr>
          <p:cNvPr id="3" name="Content Placeholder 2"/>
          <p:cNvSpPr>
            <a:spLocks noGrp="1"/>
          </p:cNvSpPr>
          <p:nvPr>
            <p:ph sz="quarter" idx="1"/>
          </p:nvPr>
        </p:nvSpPr>
        <p:spPr/>
        <p:txBody>
          <a:bodyPr>
            <a:normAutofit/>
          </a:bodyPr>
          <a:lstStyle/>
          <a:p>
            <a:r>
              <a:rPr lang="en-US" dirty="0" smtClean="0"/>
              <a:t>A thesis is usually a single sentence near the beginning of your paper (most often, at the </a:t>
            </a:r>
            <a:r>
              <a:rPr lang="en-US" b="1" dirty="0" smtClean="0"/>
              <a:t>end of the first paragraph</a:t>
            </a:r>
            <a:r>
              <a:rPr lang="en-US" dirty="0" smtClean="0"/>
              <a:t>) that presents your argument to the reader.</a:t>
            </a:r>
          </a:p>
          <a:p>
            <a:r>
              <a:rPr lang="en-US" dirty="0" smtClean="0"/>
              <a:t>A thesis makes a specific point that can be disputed.</a:t>
            </a:r>
          </a:p>
          <a:p>
            <a:r>
              <a:rPr lang="en-US" dirty="0" smtClean="0"/>
              <a:t>A good thesis includes specific </a:t>
            </a:r>
            <a:r>
              <a:rPr lang="en-US" b="1" dirty="0" smtClean="0"/>
              <a:t>aspects</a:t>
            </a:r>
            <a:r>
              <a:rPr lang="en-US" dirty="0" smtClean="0"/>
              <a:t> or </a:t>
            </a:r>
            <a:r>
              <a:rPr lang="en-US" b="1" dirty="0" smtClean="0"/>
              <a:t>points </a:t>
            </a:r>
            <a:r>
              <a:rPr lang="en-US" dirty="0" smtClean="0"/>
              <a:t>that will help prove your thesis. Those points make up the body of the essay.</a:t>
            </a:r>
          </a:p>
          <a:p>
            <a:r>
              <a:rPr lang="en-US" dirty="0" smtClean="0"/>
              <a:t>The </a:t>
            </a:r>
            <a:r>
              <a:rPr lang="en-US" b="1" dirty="0" smtClean="0"/>
              <a:t>topic sentence </a:t>
            </a:r>
            <a:r>
              <a:rPr lang="en-US" dirty="0" smtClean="0"/>
              <a:t>of each body paragraph should relate back to the thesis.</a:t>
            </a:r>
            <a:endParaRPr lang="en-US" dirty="0"/>
          </a:p>
        </p:txBody>
      </p:sp>
    </p:spTree>
    <p:extLst>
      <p:ext uri="{BB962C8B-B14F-4D97-AF65-F5344CB8AC3E}">
        <p14:creationId xmlns:p14="http://schemas.microsoft.com/office/powerpoint/2010/main" val="1173134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a:t>
            </a:r>
            <a:endParaRPr lang="en-US" dirty="0"/>
          </a:p>
        </p:txBody>
      </p:sp>
      <p:sp>
        <p:nvSpPr>
          <p:cNvPr id="3" name="Content Placeholder 2"/>
          <p:cNvSpPr>
            <a:spLocks noGrp="1"/>
          </p:cNvSpPr>
          <p:nvPr>
            <p:ph sz="quarter" idx="1"/>
          </p:nvPr>
        </p:nvSpPr>
        <p:spPr/>
        <p:txBody>
          <a:bodyPr/>
          <a:lstStyle/>
          <a:p>
            <a:r>
              <a:rPr lang="en-US" dirty="0" smtClean="0"/>
              <a:t>Which is the following is the best thesis?</a:t>
            </a:r>
          </a:p>
          <a:p>
            <a:pPr lvl="1"/>
            <a:r>
              <a:rPr lang="en-US" dirty="0" smtClean="0"/>
              <a:t>The relationship between Emma and Miss Taylor changes.</a:t>
            </a:r>
          </a:p>
          <a:p>
            <a:pPr lvl="1"/>
            <a:r>
              <a:rPr lang="en-US" dirty="0" smtClean="0"/>
              <a:t>Emma’s relationship with Miss Taylor becomes distant and strained after Miss Taylor </a:t>
            </a:r>
            <a:r>
              <a:rPr lang="en-US" smtClean="0"/>
              <a:t>gets married.</a:t>
            </a:r>
            <a:endParaRPr lang="en-US" dirty="0"/>
          </a:p>
        </p:txBody>
      </p:sp>
    </p:spTree>
    <p:extLst>
      <p:ext uri="{BB962C8B-B14F-4D97-AF65-F5344CB8AC3E}">
        <p14:creationId xmlns:p14="http://schemas.microsoft.com/office/powerpoint/2010/main" val="30656166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 Use</a:t>
            </a:r>
            <a:endParaRPr lang="en-US" dirty="0"/>
          </a:p>
        </p:txBody>
      </p:sp>
      <p:sp>
        <p:nvSpPr>
          <p:cNvPr id="3" name="Content Placeholder 2"/>
          <p:cNvSpPr>
            <a:spLocks noGrp="1"/>
          </p:cNvSpPr>
          <p:nvPr>
            <p:ph sz="quarter" idx="1"/>
          </p:nvPr>
        </p:nvSpPr>
        <p:spPr/>
        <p:txBody>
          <a:bodyPr>
            <a:normAutofit/>
          </a:bodyPr>
          <a:lstStyle/>
          <a:p>
            <a:r>
              <a:rPr lang="en-US" dirty="0" smtClean="0"/>
              <a:t>Items in a </a:t>
            </a:r>
            <a:r>
              <a:rPr lang="en-US" b="1" dirty="0" smtClean="0"/>
              <a:t>series</a:t>
            </a:r>
          </a:p>
          <a:p>
            <a:pPr lvl="1"/>
            <a:r>
              <a:rPr lang="en-US" dirty="0" smtClean="0"/>
              <a:t>Books, magazine, and newspapers all make great sources for research.</a:t>
            </a:r>
          </a:p>
          <a:p>
            <a:r>
              <a:rPr lang="en-US" dirty="0" smtClean="0"/>
              <a:t>Comma after </a:t>
            </a:r>
            <a:r>
              <a:rPr lang="en-US" b="1" dirty="0" smtClean="0"/>
              <a:t>introductory</a:t>
            </a:r>
            <a:r>
              <a:rPr lang="en-US" dirty="0" smtClean="0"/>
              <a:t> phrase/clause</a:t>
            </a:r>
          </a:p>
          <a:p>
            <a:pPr lvl="1"/>
            <a:r>
              <a:rPr lang="en-US" dirty="0" smtClean="0"/>
              <a:t>When researching your topic, be sure to use reliable sources.</a:t>
            </a:r>
          </a:p>
          <a:p>
            <a:r>
              <a:rPr lang="en-US" dirty="0" smtClean="0"/>
              <a:t>Comma to set off </a:t>
            </a:r>
            <a:r>
              <a:rPr lang="en-US" b="1" dirty="0" smtClean="0"/>
              <a:t>non-essential </a:t>
            </a:r>
            <a:r>
              <a:rPr lang="en-US" dirty="0" smtClean="0"/>
              <a:t>information</a:t>
            </a:r>
            <a:endParaRPr lang="en-US" dirty="0"/>
          </a:p>
          <a:p>
            <a:pPr lvl="1"/>
            <a:r>
              <a:rPr lang="en-US" dirty="0" smtClean="0"/>
              <a:t>Research, a required part of the senior curriculum, can be a challenge to students and teachers.</a:t>
            </a:r>
            <a:endParaRPr lang="en-US" dirty="0"/>
          </a:p>
        </p:txBody>
      </p:sp>
    </p:spTree>
    <p:extLst>
      <p:ext uri="{BB962C8B-B14F-4D97-AF65-F5344CB8AC3E}">
        <p14:creationId xmlns:p14="http://schemas.microsoft.com/office/powerpoint/2010/main" val="530126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Choice</a:t>
            </a:r>
            <a:endParaRPr lang="en-US" dirty="0"/>
          </a:p>
        </p:txBody>
      </p:sp>
      <p:sp>
        <p:nvSpPr>
          <p:cNvPr id="3" name="Content Placeholder 2"/>
          <p:cNvSpPr>
            <a:spLocks noGrp="1"/>
          </p:cNvSpPr>
          <p:nvPr>
            <p:ph sz="quarter" idx="1"/>
          </p:nvPr>
        </p:nvSpPr>
        <p:spPr/>
        <p:txBody>
          <a:bodyPr>
            <a:normAutofit/>
          </a:bodyPr>
          <a:lstStyle/>
          <a:p>
            <a:r>
              <a:rPr lang="en-US" dirty="0" smtClean="0"/>
              <a:t>When writing, be sure to choose </a:t>
            </a:r>
            <a:r>
              <a:rPr lang="en-US" b="1" dirty="0" smtClean="0"/>
              <a:t>precise</a:t>
            </a:r>
            <a:r>
              <a:rPr lang="en-US" dirty="0" smtClean="0"/>
              <a:t> and </a:t>
            </a:r>
            <a:r>
              <a:rPr lang="en-US" b="1" dirty="0" smtClean="0"/>
              <a:t>vivid</a:t>
            </a:r>
            <a:r>
              <a:rPr lang="en-US" dirty="0" smtClean="0"/>
              <a:t> words (esp. strong </a:t>
            </a:r>
            <a:r>
              <a:rPr lang="en-US" b="1" dirty="0" smtClean="0"/>
              <a:t>verbs</a:t>
            </a:r>
            <a:r>
              <a:rPr lang="en-US" dirty="0" smtClean="0"/>
              <a:t> and </a:t>
            </a:r>
            <a:r>
              <a:rPr lang="en-US" b="1" dirty="0" smtClean="0"/>
              <a:t>adjectives</a:t>
            </a:r>
            <a:r>
              <a:rPr lang="en-US" dirty="0" smtClean="0"/>
              <a:t>).</a:t>
            </a:r>
          </a:p>
          <a:p>
            <a:r>
              <a:rPr lang="en-US" dirty="0" smtClean="0"/>
              <a:t>Revise:</a:t>
            </a:r>
          </a:p>
          <a:p>
            <a:pPr lvl="1"/>
            <a:r>
              <a:rPr lang="en-US" dirty="0" smtClean="0"/>
              <a:t>The </a:t>
            </a:r>
            <a:r>
              <a:rPr lang="en-US" b="1" dirty="0" smtClean="0"/>
              <a:t>bad</a:t>
            </a:r>
            <a:r>
              <a:rPr lang="en-US" dirty="0" smtClean="0"/>
              <a:t> driver made a </a:t>
            </a:r>
            <a:r>
              <a:rPr lang="en-US" b="1" dirty="0" smtClean="0"/>
              <a:t>bad</a:t>
            </a:r>
            <a:r>
              <a:rPr lang="en-US" dirty="0" smtClean="0"/>
              <a:t> decision when he went the wrong way.</a:t>
            </a:r>
          </a:p>
          <a:p>
            <a:pPr lvl="1"/>
            <a:r>
              <a:rPr lang="en-US" dirty="0" smtClean="0"/>
              <a:t>The </a:t>
            </a:r>
            <a:r>
              <a:rPr lang="en-US" b="1" dirty="0" smtClean="0"/>
              <a:t>good</a:t>
            </a:r>
            <a:r>
              <a:rPr lang="en-US" dirty="0" smtClean="0"/>
              <a:t> fans cheered the winning team.</a:t>
            </a:r>
          </a:p>
          <a:p>
            <a:pPr lvl="1"/>
            <a:r>
              <a:rPr lang="en-US" dirty="0" smtClean="0"/>
              <a:t>She </a:t>
            </a:r>
            <a:r>
              <a:rPr lang="en-US" b="1" dirty="0" smtClean="0"/>
              <a:t>has</a:t>
            </a:r>
            <a:r>
              <a:rPr lang="en-US" dirty="0" smtClean="0"/>
              <a:t> </a:t>
            </a:r>
            <a:r>
              <a:rPr lang="en-US" b="1" dirty="0" smtClean="0"/>
              <a:t>a lot </a:t>
            </a:r>
            <a:r>
              <a:rPr lang="en-US" dirty="0" smtClean="0"/>
              <a:t>of clothes.</a:t>
            </a:r>
          </a:p>
          <a:p>
            <a:pPr lvl="1"/>
            <a:r>
              <a:rPr lang="en-US" dirty="0"/>
              <a:t>“Shut the door!” </a:t>
            </a:r>
            <a:r>
              <a:rPr lang="en-US" dirty="0" smtClean="0"/>
              <a:t>he </a:t>
            </a:r>
            <a:r>
              <a:rPr lang="en-US" b="1" dirty="0" smtClean="0"/>
              <a:t>said</a:t>
            </a:r>
            <a:r>
              <a:rPr lang="en-US" dirty="0" smtClean="0"/>
              <a:t>.</a:t>
            </a:r>
          </a:p>
        </p:txBody>
      </p:sp>
    </p:spTree>
    <p:extLst>
      <p:ext uri="{BB962C8B-B14F-4D97-AF65-F5344CB8AC3E}">
        <p14:creationId xmlns:p14="http://schemas.microsoft.com/office/powerpoint/2010/main" val="35808212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Subject Verb Agreement</a:t>
            </a:r>
            <a:endParaRPr lang="en-US" dirty="0"/>
          </a:p>
        </p:txBody>
      </p:sp>
      <p:sp>
        <p:nvSpPr>
          <p:cNvPr id="3" name="Content Placeholder 2"/>
          <p:cNvSpPr>
            <a:spLocks noGrp="1"/>
          </p:cNvSpPr>
          <p:nvPr>
            <p:ph sz="quarter" idx="1"/>
          </p:nvPr>
        </p:nvSpPr>
        <p:spPr>
          <a:xfrm>
            <a:off x="457200" y="1600200"/>
            <a:ext cx="8458200" cy="4525963"/>
          </a:xfrm>
        </p:spPr>
        <p:txBody>
          <a:bodyPr/>
          <a:lstStyle/>
          <a:p>
            <a:r>
              <a:rPr lang="en-US" dirty="0" smtClean="0"/>
              <a:t>A singular subject needs a </a:t>
            </a:r>
            <a:r>
              <a:rPr lang="en-US" b="1" dirty="0" smtClean="0"/>
              <a:t>singular</a:t>
            </a:r>
            <a:r>
              <a:rPr lang="en-US" dirty="0" smtClean="0"/>
              <a:t> verb.</a:t>
            </a:r>
          </a:p>
          <a:p>
            <a:pPr lvl="1"/>
            <a:r>
              <a:rPr lang="en-US" dirty="0" smtClean="0"/>
              <a:t>The teacher posts the homework on her website.</a:t>
            </a:r>
          </a:p>
          <a:p>
            <a:r>
              <a:rPr lang="en-US" dirty="0" smtClean="0"/>
              <a:t>A plural subject needs a </a:t>
            </a:r>
            <a:r>
              <a:rPr lang="en-US" b="1" dirty="0" smtClean="0"/>
              <a:t>plural </a:t>
            </a:r>
            <a:r>
              <a:rPr lang="en-US" dirty="0" smtClean="0"/>
              <a:t>verb.</a:t>
            </a:r>
          </a:p>
          <a:p>
            <a:pPr lvl="1"/>
            <a:r>
              <a:rPr lang="en-US" dirty="0" smtClean="0"/>
              <a:t>The teachers post the homework on their websites.</a:t>
            </a:r>
          </a:p>
          <a:p>
            <a:r>
              <a:rPr lang="en-US" dirty="0" smtClean="0"/>
              <a:t>If you are not sure if a word is singular or plural, try the </a:t>
            </a:r>
            <a:r>
              <a:rPr lang="en-US" b="1" dirty="0" smtClean="0"/>
              <a:t>he/she/they</a:t>
            </a:r>
            <a:r>
              <a:rPr lang="en-US" dirty="0" smtClean="0"/>
              <a:t> test.</a:t>
            </a:r>
          </a:p>
          <a:p>
            <a:pPr lvl="1"/>
            <a:r>
              <a:rPr lang="en-US" dirty="0" smtClean="0"/>
              <a:t>A word that is singular will agree with he or she.</a:t>
            </a:r>
          </a:p>
          <a:p>
            <a:pPr lvl="1"/>
            <a:r>
              <a:rPr lang="en-US" dirty="0" smtClean="0"/>
              <a:t>A word that is plural will agree with they.</a:t>
            </a:r>
            <a:endParaRPr lang="en-US" dirty="0"/>
          </a:p>
        </p:txBody>
      </p:sp>
    </p:spTree>
    <p:extLst>
      <p:ext uri="{BB962C8B-B14F-4D97-AF65-F5344CB8AC3E}">
        <p14:creationId xmlns:p14="http://schemas.microsoft.com/office/powerpoint/2010/main" val="13137585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Transitions</a:t>
            </a:r>
            <a:endParaRPr lang="en-US" dirty="0"/>
          </a:p>
        </p:txBody>
      </p:sp>
      <p:sp>
        <p:nvSpPr>
          <p:cNvPr id="3" name="Content Placeholder 2"/>
          <p:cNvSpPr>
            <a:spLocks noGrp="1"/>
          </p:cNvSpPr>
          <p:nvPr>
            <p:ph sz="quarter" idx="1"/>
          </p:nvPr>
        </p:nvSpPr>
        <p:spPr/>
        <p:txBody>
          <a:bodyPr>
            <a:normAutofit/>
          </a:bodyPr>
          <a:lstStyle/>
          <a:p>
            <a:r>
              <a:rPr lang="en-US" dirty="0" smtClean="0"/>
              <a:t>Transitions are words, phrases, or sentences used to </a:t>
            </a:r>
            <a:r>
              <a:rPr lang="en-US" b="1" dirty="0" smtClean="0"/>
              <a:t>connect</a:t>
            </a:r>
            <a:r>
              <a:rPr lang="en-US" dirty="0" smtClean="0"/>
              <a:t> one idea to the next.  </a:t>
            </a:r>
          </a:p>
          <a:p>
            <a:r>
              <a:rPr lang="en-US" dirty="0" smtClean="0"/>
              <a:t>Transitions are used by the author to help the reader progress from one significant idea to the next. </a:t>
            </a:r>
          </a:p>
          <a:p>
            <a:r>
              <a:rPr lang="en-US" dirty="0" smtClean="0"/>
              <a:t>Transitions show the </a:t>
            </a:r>
            <a:r>
              <a:rPr lang="en-US" b="1" dirty="0" smtClean="0"/>
              <a:t>relationship</a:t>
            </a:r>
            <a:r>
              <a:rPr lang="en-US" dirty="0" smtClean="0"/>
              <a:t> between the main idea and supporting details within a sentence, paragraph, and/or essay.</a:t>
            </a:r>
          </a:p>
          <a:p>
            <a:r>
              <a:rPr lang="en-US" dirty="0" smtClean="0"/>
              <a:t>Here are some examples:</a:t>
            </a:r>
          </a:p>
          <a:p>
            <a:pPr lvl="1"/>
            <a:r>
              <a:rPr lang="en-US" dirty="0" smtClean="0"/>
              <a:t>https://msu.edu/~jdowell/135/transw.html</a:t>
            </a:r>
          </a:p>
          <a:p>
            <a:pPr lvl="1"/>
            <a:endParaRPr lang="en-US" dirty="0"/>
          </a:p>
        </p:txBody>
      </p:sp>
    </p:spTree>
    <p:extLst>
      <p:ext uri="{BB962C8B-B14F-4D97-AF65-F5344CB8AC3E}">
        <p14:creationId xmlns:p14="http://schemas.microsoft.com/office/powerpoint/2010/main" val="33793833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Intros</a:t>
            </a:r>
            <a:endParaRPr lang="en-US" dirty="0"/>
          </a:p>
        </p:txBody>
      </p:sp>
      <p:sp>
        <p:nvSpPr>
          <p:cNvPr id="3" name="Content Placeholder 2"/>
          <p:cNvSpPr>
            <a:spLocks noGrp="1"/>
          </p:cNvSpPr>
          <p:nvPr>
            <p:ph sz="quarter" idx="1"/>
          </p:nvPr>
        </p:nvSpPr>
        <p:spPr/>
        <p:txBody>
          <a:bodyPr>
            <a:normAutofit/>
          </a:bodyPr>
          <a:lstStyle/>
          <a:p>
            <a:r>
              <a:rPr lang="en-US" dirty="0" smtClean="0"/>
              <a:t>Think of your intro like a country drive. You are taking your reader for a pleasant ride prior to reaching your specific destination.</a:t>
            </a:r>
          </a:p>
          <a:p>
            <a:r>
              <a:rPr lang="en-US" dirty="0" smtClean="0"/>
              <a:t>An intro needs:</a:t>
            </a:r>
          </a:p>
          <a:p>
            <a:pPr lvl="1"/>
            <a:r>
              <a:rPr lang="en-US" dirty="0" smtClean="0"/>
              <a:t>1. an </a:t>
            </a:r>
            <a:r>
              <a:rPr lang="en-US" b="1" dirty="0" smtClean="0"/>
              <a:t>attention grabber/hook</a:t>
            </a:r>
          </a:p>
          <a:p>
            <a:pPr lvl="1"/>
            <a:r>
              <a:rPr lang="en-US" dirty="0" smtClean="0"/>
              <a:t>2. a </a:t>
            </a:r>
            <a:r>
              <a:rPr lang="en-US" b="1" dirty="0" smtClean="0"/>
              <a:t>lead-in</a:t>
            </a:r>
          </a:p>
          <a:p>
            <a:pPr lvl="1"/>
            <a:r>
              <a:rPr lang="en-US" dirty="0" smtClean="0"/>
              <a:t>3. a </a:t>
            </a:r>
            <a:r>
              <a:rPr lang="en-US" b="1" dirty="0" smtClean="0"/>
              <a:t>thesis</a:t>
            </a:r>
          </a:p>
          <a:p>
            <a:r>
              <a:rPr lang="en-US" dirty="0" smtClean="0"/>
              <a:t>Ways to  hook your reader include using a </a:t>
            </a:r>
            <a:r>
              <a:rPr lang="en-US" b="1" dirty="0" smtClean="0"/>
              <a:t>quote</a:t>
            </a:r>
            <a:r>
              <a:rPr lang="en-US" dirty="0" smtClean="0"/>
              <a:t>, </a:t>
            </a:r>
            <a:r>
              <a:rPr lang="en-US" b="1" dirty="0" smtClean="0"/>
              <a:t>statistic</a:t>
            </a:r>
            <a:r>
              <a:rPr lang="en-US" dirty="0" smtClean="0"/>
              <a:t>, </a:t>
            </a:r>
            <a:r>
              <a:rPr lang="en-US" b="1" dirty="0" smtClean="0"/>
              <a:t>hypothetical</a:t>
            </a:r>
            <a:r>
              <a:rPr lang="en-US" dirty="0" smtClean="0"/>
              <a:t> situation, </a:t>
            </a:r>
            <a:r>
              <a:rPr lang="en-US" b="1" dirty="0" smtClean="0"/>
              <a:t>anecdote</a:t>
            </a:r>
            <a:r>
              <a:rPr lang="en-US" dirty="0" smtClean="0"/>
              <a:t>, etc.</a:t>
            </a:r>
            <a:endParaRPr lang="en-US" dirty="0"/>
          </a:p>
        </p:txBody>
      </p:sp>
    </p:spTree>
    <p:extLst>
      <p:ext uri="{BB962C8B-B14F-4D97-AF65-F5344CB8AC3E}">
        <p14:creationId xmlns:p14="http://schemas.microsoft.com/office/powerpoint/2010/main" val="16691796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283</TotalTime>
  <Words>1422</Words>
  <Application>Microsoft Office PowerPoint</Application>
  <PresentationFormat>On-screen Show (4:3)</PresentationFormat>
  <Paragraphs>137</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Civic</vt:lpstr>
      <vt:lpstr>Final Exam Review</vt:lpstr>
      <vt:lpstr>Things to Know</vt:lpstr>
      <vt:lpstr>Thesis</vt:lpstr>
      <vt:lpstr>Thesis</vt:lpstr>
      <vt:lpstr>Comma Use</vt:lpstr>
      <vt:lpstr>Word Choice</vt:lpstr>
      <vt:lpstr>Subject Verb Agreement</vt:lpstr>
      <vt:lpstr>Transitions</vt:lpstr>
      <vt:lpstr>Intros</vt:lpstr>
      <vt:lpstr>Parallel Structure</vt:lpstr>
      <vt:lpstr>Parallel Structure</vt:lpstr>
      <vt:lpstr>Formal Language</vt:lpstr>
      <vt:lpstr>Verb Tense</vt:lpstr>
      <vt:lpstr>Internet Searching</vt:lpstr>
      <vt:lpstr>Internet Searching</vt:lpstr>
      <vt:lpstr>Evaluating Sources</vt:lpstr>
      <vt:lpstr>Primary vs. Secondary Sources</vt:lpstr>
      <vt:lpstr>Works Cited Page</vt:lpstr>
      <vt:lpstr>Works Cited Page</vt:lpstr>
      <vt:lpstr>Paraphrasing/ Summarizing/  Plagiarizing </vt:lpstr>
      <vt:lpstr>Paraphrasing/ Summarizing/  Plagiarizing</vt:lpstr>
      <vt:lpstr>Giving credit to your source</vt:lpstr>
      <vt:lpstr>Purdue OWL: In-Text Citations</vt:lpstr>
    </vt:vector>
  </TitlesOfParts>
  <Company>Neshaminy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Exam Review</dc:title>
  <dc:creator>Kannengieszer, Genevieve</dc:creator>
  <cp:lastModifiedBy>Aubrey, Kimberly</cp:lastModifiedBy>
  <cp:revision>46</cp:revision>
  <dcterms:created xsi:type="dcterms:W3CDTF">2016-05-05T13:48:30Z</dcterms:created>
  <dcterms:modified xsi:type="dcterms:W3CDTF">2016-06-02T15:43:50Z</dcterms:modified>
</cp:coreProperties>
</file>