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0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9366A4-61AA-4A43-AF69-0A69A958F315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43E095-9932-4C43-A612-8031280C46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Print" panose="02000600000000000000" pitchFamily="2" charset="0"/>
              </a:rPr>
              <a:t>Information for </a:t>
            </a:r>
            <a:r>
              <a:rPr lang="en-US" i="1" dirty="0" smtClean="0">
                <a:latin typeface="Segoe Print" panose="02000600000000000000" pitchFamily="2" charset="0"/>
              </a:rPr>
              <a:t>The Crucible</a:t>
            </a:r>
            <a:r>
              <a:rPr lang="en-US" dirty="0" smtClean="0">
                <a:latin typeface="Segoe Print" panose="02000600000000000000" pitchFamily="2" charset="0"/>
              </a:rPr>
              <a:t> Literary Analysis </a:t>
            </a:r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Segoe Print" panose="02000600000000000000" pitchFamily="2" charset="0"/>
              </a:rPr>
              <a:t>Notes for Wednesday, October 16</a:t>
            </a:r>
            <a:r>
              <a:rPr lang="en-US" baseline="30000" dirty="0" smtClean="0">
                <a:latin typeface="Segoe Print" panose="02000600000000000000" pitchFamily="2" charset="0"/>
              </a:rPr>
              <a:t>th</a:t>
            </a:r>
            <a:endParaRPr lang="en-US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2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3.amazonaws.com/theoatmeal-img/comics/semicolon/d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1891"/>
            <a:ext cx="802267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87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ol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"/>
            <a:ext cx="5638800" cy="563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67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3999"/>
            <a:ext cx="9433637" cy="32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402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egoe Print" panose="02000600000000000000" pitchFamily="2" charset="0"/>
              </a:rPr>
              <a:t>The most important thing to remember about colons is that you only use them after statements that are complete sentences</a:t>
            </a:r>
            <a:r>
              <a:rPr lang="en-US" dirty="0" smtClean="0">
                <a:latin typeface="Segoe Print" panose="02000600000000000000" pitchFamily="2" charset="0"/>
              </a:rPr>
              <a:t>.</a:t>
            </a:r>
          </a:p>
          <a:p>
            <a:r>
              <a:rPr lang="en-US" dirty="0" smtClean="0">
                <a:latin typeface="Segoe Print" panose="02000600000000000000" pitchFamily="2" charset="0"/>
              </a:rPr>
              <a:t>An easy way to incorporate a colon into this essay is to use one while you’re blending your citations.  </a:t>
            </a:r>
            <a:r>
              <a:rPr lang="en-US" dirty="0">
                <a:latin typeface="Segoe Print" panose="02000600000000000000" pitchFamily="2" charset="0"/>
              </a:rPr>
              <a:t> </a:t>
            </a:r>
            <a:endParaRPr lang="en-US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1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Goals for Today 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Segoe Print" panose="02000600000000000000" pitchFamily="2" charset="0"/>
              </a:rPr>
              <a:t>Finish topic sentences for body paragraphs </a:t>
            </a:r>
          </a:p>
          <a:p>
            <a:pPr lvl="1"/>
            <a:r>
              <a:rPr lang="en-US" sz="3000" dirty="0" smtClean="0">
                <a:latin typeface="Segoe Print" panose="02000600000000000000" pitchFamily="2" charset="0"/>
              </a:rPr>
              <a:t>* do not worry about the introductory paragraph</a:t>
            </a:r>
          </a:p>
          <a:p>
            <a:r>
              <a:rPr lang="en-US" sz="3000" dirty="0" smtClean="0">
                <a:latin typeface="Segoe Print" panose="02000600000000000000" pitchFamily="2" charset="0"/>
              </a:rPr>
              <a:t>Find evidence in the text to support your topic sentences.</a:t>
            </a:r>
          </a:p>
          <a:p>
            <a:pPr lvl="1"/>
            <a:r>
              <a:rPr lang="en-US" sz="2600" dirty="0" smtClean="0">
                <a:latin typeface="Segoe Print" panose="02000600000000000000" pitchFamily="2" charset="0"/>
              </a:rPr>
              <a:t>Every paragraph should have at least one piece of evidence from the text.  </a:t>
            </a:r>
          </a:p>
          <a:p>
            <a:r>
              <a:rPr lang="en-US" sz="3000" dirty="0" smtClean="0">
                <a:latin typeface="Segoe Print" panose="02000600000000000000" pitchFamily="2" charset="0"/>
              </a:rPr>
              <a:t>Start typing body paragraphs</a:t>
            </a:r>
          </a:p>
          <a:p>
            <a:pPr marL="0" indent="0">
              <a:buNone/>
            </a:pPr>
            <a:endParaRPr lang="en-US" sz="3000" dirty="0" smtClean="0">
              <a:latin typeface="Segoe Print" panose="02000600000000000000" pitchFamily="2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** UPDATE: Rough Draft due on Friday at the beginning of Class**</a:t>
            </a:r>
          </a:p>
        </p:txBody>
      </p:sp>
    </p:spTree>
    <p:extLst>
      <p:ext uri="{BB962C8B-B14F-4D97-AF65-F5344CB8AC3E}">
        <p14:creationId xmlns:p14="http://schemas.microsoft.com/office/powerpoint/2010/main" val="65651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How to Cite a Play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Segoe Print" panose="02000600000000000000" pitchFamily="2" charset="0"/>
              </a:rPr>
              <a:t>Usually when you cite a play you do so by Act, Scene, Line, etc. 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HOWEVER,</a:t>
            </a:r>
          </a:p>
          <a:p>
            <a:pPr marL="365760" lvl="1" indent="0"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Arthur Miller does not provide us with all of 	this information. 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So, we are going to use MLA in-text citations.  (Author’s Last Name Page #)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Ex. (Miller 24). 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REMEMBER: The period goes at the end of the parenthesis. </a:t>
            </a:r>
          </a:p>
          <a:p>
            <a:pPr marL="365760" lvl="1" indent="0">
              <a:buNone/>
            </a:pP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6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10000"/>
                <a:lumOff val="9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MLA Formatted Paper </a:t>
            </a:r>
            <a:endParaRPr lang="en-US" dirty="0"/>
          </a:p>
        </p:txBody>
      </p:sp>
      <p:pic>
        <p:nvPicPr>
          <p:cNvPr id="1028" name="Picture 4" descr="http://www.lanzbom.org/mla_frontp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61" y="1443462"/>
            <a:ext cx="7639639" cy="51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25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632432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Remember our FOCUS AREA: Semicolons and Colons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382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46776"/>
            <a:ext cx="8991600" cy="282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1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bentonenglish.com/wp-content/uploads/2012/10/1-w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436" y="152399"/>
            <a:ext cx="5231960" cy="653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10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3.amazonaws.com/theoatmeal-img/comics/semicolon/su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599"/>
            <a:ext cx="4801473" cy="632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6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heanxietyofinfluence.files.wordpress.com/2010/01/semicol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5931317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87161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</TotalTime>
  <Words>150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Information for The Crucible Literary Analysis </vt:lpstr>
      <vt:lpstr>Goals for Today </vt:lpstr>
      <vt:lpstr>How to Cite a Play</vt:lpstr>
      <vt:lpstr>MLA Formatted Paper </vt:lpstr>
      <vt:lpstr>Remember our FOCUS AREA: Semicolons and Colons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The Crucible Literary Analysis</dc:title>
  <dc:creator>Aubrey, Kimberly</dc:creator>
  <cp:lastModifiedBy>Aubrey, Kimberly</cp:lastModifiedBy>
  <cp:revision>4</cp:revision>
  <dcterms:created xsi:type="dcterms:W3CDTF">2013-10-16T11:31:54Z</dcterms:created>
  <dcterms:modified xsi:type="dcterms:W3CDTF">2013-10-16T12:04:42Z</dcterms:modified>
</cp:coreProperties>
</file>