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9F0F9D-F39E-43AF-AECF-D4F6C310B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472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305050"/>
          </a:xfrm>
        </p:spPr>
        <p:txBody>
          <a:bodyPr/>
          <a:lstStyle>
            <a:lvl1pPr>
              <a:defRPr sz="7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118581B-38B4-489C-9E4D-C1C6194BB93E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C3FA61-03B3-406A-85E4-91C66324DC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87DCF-B391-461B-8066-59D89C6CFFCA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31BE2-3825-452A-A3E2-6CA4B5EDE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10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D19BC6-360F-43E8-B2AB-A6F26CFBA470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AB53E-01B5-4D20-A0D5-31B43DC07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30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90D7D3-C47C-4F80-819A-305E851374E8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DF1B7-10FA-4EE9-8BEA-1BA6ED4C6C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10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B86BE0-5039-4692-BAF5-2D027745481B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BB5EC-0CB9-445E-B084-482FC748A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7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665DC-5168-49A1-A1AA-4C0F0C7F7813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2CB42-C9ED-4A81-B4E7-98632E935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89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266341-C919-421F-A2F2-EF6B9040B53E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9B9F6-1D27-4DFD-8B3E-FC6AE8C301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4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3310EF-0419-42B1-BE1F-950709852AA7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C5948-F125-4489-BA70-D9BEB6E39D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86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ED0715-68DD-4B07-A783-6AB2E826B225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3546D-4A90-4561-81E1-63270CC01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07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27AD7-A79F-49F2-A7BE-65ECD0362005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3FCA3-9A46-4BA7-85B6-9943AC2DC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7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9F4CA-DA60-4F3C-B033-50F39AF77106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E4F73-390A-48DC-A10E-D6E0FF1CE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62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5D003AA-3D55-4103-AA39-A81AEA6991D2}" type="datetime1">
              <a:rPr lang="en-US" altLang="en-US"/>
              <a:pPr/>
              <a:t>12/17/2013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B14C35-96B7-406E-B5E4-6DD4B27849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Vocabulary unit </a:t>
            </a:r>
            <a:r>
              <a:rPr lang="en-US" altLang="en-US" dirty="0" smtClean="0">
                <a:latin typeface="+mn-lt"/>
              </a:rPr>
              <a:t>2</a:t>
            </a:r>
            <a:endParaRPr lang="en-US" altLang="en-US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6000" dirty="0" smtClean="0"/>
              <a:t>Grade 11</a:t>
            </a:r>
            <a:endParaRPr lang="en-US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Officio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</a:t>
            </a:r>
            <a:r>
              <a:rPr lang="en-US" altLang="en-US" sz="5000" b="1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50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5000" b="1" dirty="0" err="1" smtClean="0">
                <a:solidFill>
                  <a:schemeClr val="bg1"/>
                </a:solidFill>
              </a:rPr>
              <a:t>adv</a:t>
            </a:r>
            <a:r>
              <a:rPr lang="en-US" altLang="en-US" sz="5000" b="1" dirty="0" smtClean="0">
                <a:solidFill>
                  <a:schemeClr val="bg1"/>
                </a:solidFill>
              </a:rPr>
              <a:t>) by virtue of holding certain office</a:t>
            </a:r>
          </a:p>
          <a:p>
            <a:pPr marL="0" indent="0" algn="ctr">
              <a:buNone/>
            </a:pPr>
            <a:r>
              <a:rPr lang="en-US" altLang="en-US" sz="4500" dirty="0" smtClean="0">
                <a:solidFill>
                  <a:schemeClr val="bg1"/>
                </a:solidFill>
              </a:rPr>
              <a:t>The President is the EX OFFICIO commander-in-chief of the armed forces in time of war</a:t>
            </a:r>
            <a:endParaRPr lang="en-US" altLang="en-US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Infringe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(v)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To violate, trespass, go beyond recognized bounds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If you continue to INFRINGE on my responsibilities, will you also take the blame for any mistakes?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encroach, impinge, intrude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stay in bounds, comply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Ingratiate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(v)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To make oneself agreeable and thus gain favor or acceptance by others (sometimes used in a critical or derogatory sense)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It is not a good idea to INGRATIATE oneself by paying cloying compliments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cozy up to, curry favor with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humiliate </a:t>
            </a:r>
            <a:r>
              <a:rPr lang="en-US" altLang="en-US" sz="4000" dirty="0" smtClean="0">
                <a:solidFill>
                  <a:schemeClr val="bg1"/>
                </a:solidFill>
              </a:rPr>
              <a:t>oneself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Interloper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(n)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One who moves in where he or she is not wanted or has no right to be, an intruder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The crowd was so eager to see the band perform that they resented the opening singer as an INTERLOPER.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trespasser, meddler, 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buttinsky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</a:t>
            </a:r>
            <a:r>
              <a:rPr lang="en-US" altLang="en-US" sz="5000" b="1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5000" b="1" dirty="0" smtClean="0">
                <a:solidFill>
                  <a:schemeClr val="bg1"/>
                </a:solidFill>
              </a:rPr>
              <a:t>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belonging to someone or something by its very nature, essential, inherent; originating in a bodily organ or part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It had been my father’s favorite book when he was my age, but for me it held little INTRINSIC interest.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immanent, organic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extrinsic, external, outward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Inveigh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(v)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to make a violent attack in words, express strong disapproval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You should not INVEIGH against the plan with quite so much rigor until you have read it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harangue, remonstrate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acclaim, glorify, extol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Lassitude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(n)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Weariness of body or mind; lack of energy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On some days I am overcome by LASSITUDE at the thought of so many more years of schooling. 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fatigue, lethargy, torpor, languor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energy, vitality, animation, liveliness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Millennium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(n)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A period of one thousand year; a period of great joy</a:t>
            </a:r>
          </a:p>
          <a:p>
            <a:pPr marL="0" indent="0" algn="ctr">
              <a:buNone/>
            </a:pPr>
            <a:r>
              <a:rPr lang="en-US" altLang="en-US" sz="3800" dirty="0" smtClean="0">
                <a:solidFill>
                  <a:schemeClr val="bg1"/>
                </a:solidFill>
              </a:rPr>
              <a:t>In 1999, an argument raged over whether 2000 or 2001 would mark the beginning of the new MILLENIUM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chiliad, golden age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doomsday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Occult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</a:t>
            </a:r>
            <a:r>
              <a:rPr lang="en-US" altLang="en-US" sz="5000" b="1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5000" b="1" dirty="0" smtClean="0">
                <a:solidFill>
                  <a:schemeClr val="bg1"/>
                </a:solidFill>
              </a:rPr>
              <a:t>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secret, hidden from view; not detectable by ordinary means, mysterious, magical, uncanny</a:t>
            </a:r>
          </a:p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(v)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To hide, cover up eclipse</a:t>
            </a:r>
          </a:p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(n)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Matters involving the supernatural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 (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4000" dirty="0" smtClean="0">
                <a:solidFill>
                  <a:schemeClr val="bg1"/>
                </a:solidFill>
              </a:rPr>
              <a:t>) esoteric, abstruse, arcane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(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4000" dirty="0" smtClean="0">
                <a:solidFill>
                  <a:schemeClr val="bg1"/>
                </a:solidFill>
              </a:rPr>
              <a:t>) mundane, common, public, exoteric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Permeate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4800" b="1" dirty="0" smtClean="0">
                <a:solidFill>
                  <a:schemeClr val="bg1"/>
                </a:solidFill>
              </a:rPr>
              <a:t>(v) To spread through, penetrate, soak through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The rain PERMEATED all of my clothing and reduced the map in my pocket to a pulpy mass</a:t>
            </a: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304800"/>
            <a:ext cx="7772400" cy="2305050"/>
          </a:xfrm>
        </p:spPr>
        <p:txBody>
          <a:bodyPr/>
          <a:lstStyle/>
          <a:p>
            <a:r>
              <a:rPr lang="en-US" altLang="en-US" dirty="0" smtClean="0"/>
              <a:t>Please do Now:</a:t>
            </a:r>
            <a:endParaRPr lang="en-US" altLang="en-US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52600"/>
            <a:ext cx="8153400" cy="1676400"/>
          </a:xfrm>
        </p:spPr>
        <p:txBody>
          <a:bodyPr/>
          <a:lstStyle/>
          <a:p>
            <a:r>
              <a:rPr lang="en-US" altLang="en-US" sz="8000" dirty="0" smtClean="0"/>
              <a:t>Use the article to determine the meaning of the unit 2 vocabulary words</a:t>
            </a:r>
            <a:endParaRPr lang="en-US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0818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Precipitate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(v) To fall as moisture; to bring about suddenly; to hurl down from a great height; to give distinct form to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(</a:t>
            </a:r>
            <a:r>
              <a:rPr lang="en-US" altLang="en-US" sz="4000" b="1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) characterized by excessive haste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(n) moisture; the product of an action or process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(v) provoke, produce (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4000" dirty="0" smtClean="0">
                <a:solidFill>
                  <a:schemeClr val="bg1"/>
                </a:solidFill>
              </a:rPr>
              <a:t>) reckless, impetuous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(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4000" dirty="0" smtClean="0">
                <a:solidFill>
                  <a:schemeClr val="bg1"/>
                </a:solidFill>
              </a:rPr>
              <a:t>) wary, </a:t>
            </a:r>
            <a:r>
              <a:rPr lang="en-US" altLang="en-US" sz="4000" dirty="0" err="1" smtClean="0">
                <a:solidFill>
                  <a:schemeClr val="bg1"/>
                </a:solidFill>
              </a:rPr>
              <a:t>circumspecy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Stringent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</a:t>
            </a:r>
            <a:r>
              <a:rPr lang="en-US" altLang="en-US" sz="5000" b="1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5000" b="1" dirty="0" smtClean="0">
                <a:solidFill>
                  <a:schemeClr val="bg1"/>
                </a:solidFill>
              </a:rPr>
              <a:t>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strict, severe; rigorously or urgently binding or compelling; sharp or bitter to the taste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Some argue that more STRINGENT laws against speeding will make our streets safer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stern, rigorous, tough, urgent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lenient, mild, lax, permissive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Surmise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4200" b="1" dirty="0" smtClean="0">
                <a:solidFill>
                  <a:schemeClr val="bg1"/>
                </a:solidFill>
              </a:rPr>
              <a:t>(v) To think or believe without certain supporting evidence.</a:t>
            </a:r>
          </a:p>
          <a:p>
            <a:pPr marL="0" indent="0" algn="ctr">
              <a:buNone/>
            </a:pPr>
            <a:r>
              <a:rPr lang="en-US" altLang="en-US" sz="4200" b="1" dirty="0" smtClean="0">
                <a:solidFill>
                  <a:schemeClr val="bg1"/>
                </a:solidFill>
              </a:rPr>
              <a:t>(n) Likely idea that lacks definite proof</a:t>
            </a:r>
          </a:p>
          <a:p>
            <a:pPr marL="0" indent="0" algn="ctr">
              <a:buNone/>
            </a:pPr>
            <a:r>
              <a:rPr lang="en-US" altLang="en-US" sz="3800" dirty="0" smtClean="0">
                <a:solidFill>
                  <a:schemeClr val="bg1"/>
                </a:solidFill>
              </a:rPr>
              <a:t>I cannot be sure, but I SURMISE that she would not accept my apology even if I </a:t>
            </a:r>
            <a:r>
              <a:rPr lang="en-US" altLang="en-US" sz="3800" smtClean="0">
                <a:solidFill>
                  <a:schemeClr val="bg1"/>
                </a:solidFill>
              </a:rPr>
              <a:t>made </a:t>
            </a:r>
            <a:r>
              <a:rPr lang="en-US" altLang="en-US" sz="3800" smtClean="0">
                <a:solidFill>
                  <a:schemeClr val="bg1"/>
                </a:solidFill>
              </a:rPr>
              <a:t>it </a:t>
            </a:r>
            <a:r>
              <a:rPr lang="en-US" altLang="en-US" sz="3800" dirty="0" smtClean="0">
                <a:solidFill>
                  <a:schemeClr val="bg1"/>
                </a:solidFill>
              </a:rPr>
              <a:t>on my knees.</a:t>
            </a:r>
          </a:p>
          <a:p>
            <a:pPr marL="0" indent="0" algn="ctr">
              <a:buNone/>
            </a:pPr>
            <a:r>
              <a:rPr lang="en-US" altLang="en-US" sz="3800" dirty="0" smtClean="0">
                <a:solidFill>
                  <a:schemeClr val="bg1"/>
                </a:solidFill>
              </a:rPr>
              <a:t>The police </a:t>
            </a:r>
            <a:r>
              <a:rPr lang="en-US" altLang="en-US" sz="3800" dirty="0" smtClean="0">
                <a:solidFill>
                  <a:schemeClr val="bg1"/>
                </a:solidFill>
              </a:rPr>
              <a:t>have no </a:t>
            </a:r>
            <a:r>
              <a:rPr lang="en-US" altLang="en-US" sz="3800" dirty="0" smtClean="0">
                <a:solidFill>
                  <a:schemeClr val="bg1"/>
                </a:solidFill>
              </a:rPr>
              <a:t>proof, nothing to go on but a suspicion, a mere SURMISE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(v) infer, gather (n) inference, presumption</a:t>
            </a: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Ameliorate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(v) To improve, make better, correct a flaw or shortcoming</a:t>
            </a:r>
          </a:p>
          <a:p>
            <a:pPr marL="0" indent="0" algn="ctr">
              <a:buNone/>
            </a:pPr>
            <a:r>
              <a:rPr lang="en-US" altLang="en-US" sz="4500" dirty="0" smtClean="0">
                <a:solidFill>
                  <a:schemeClr val="bg1"/>
                </a:solidFill>
              </a:rPr>
              <a:t>A hot meal can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AMELIORATE</a:t>
            </a:r>
            <a:r>
              <a:rPr lang="en-US" altLang="en-US" sz="4500" dirty="0" smtClean="0">
                <a:solidFill>
                  <a:schemeClr val="bg1"/>
                </a:solidFill>
              </a:rPr>
              <a:t> the discomforts of even the coldest day. </a:t>
            </a:r>
          </a:p>
          <a:p>
            <a:pPr marL="0" indent="0" algn="ctr">
              <a:buNone/>
            </a:pPr>
            <a:r>
              <a:rPr lang="en-US" altLang="en-US" sz="45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500" dirty="0" smtClean="0">
                <a:solidFill>
                  <a:schemeClr val="bg1"/>
                </a:solidFill>
              </a:rPr>
              <a:t>amend, better</a:t>
            </a:r>
          </a:p>
          <a:p>
            <a:pPr marL="0" indent="0" algn="ctr">
              <a:buNone/>
            </a:pPr>
            <a:r>
              <a:rPr lang="en-US" altLang="en-US" sz="45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500" dirty="0" smtClean="0">
                <a:solidFill>
                  <a:schemeClr val="bg1"/>
                </a:solidFill>
              </a:rPr>
              <a:t>worsen, aggravate, exacerbate</a:t>
            </a:r>
            <a:endParaRPr lang="en-US" altLang="en-US" sz="4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Aplomb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(n) poise, assurance, great self-confidence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Considering the family’s tense mood, you handled the situation with APLOMB.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composure, self-possession, levelheadedness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confusion, embarrassment, abashment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Bombastic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</a:t>
            </a:r>
            <a:r>
              <a:rPr lang="en-US" altLang="en-US" sz="5000" b="1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5000" b="1" dirty="0" smtClean="0">
                <a:solidFill>
                  <a:schemeClr val="bg1"/>
                </a:solidFill>
              </a:rPr>
              <a:t>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Pompous or overblown in language; full of high-sounding words intended to conceal a lack of ideas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He delivered a BOMBASTIC speech that did not even address our problems.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inflated, highfalutin, pretentious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unadorned, simple, plain, austere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Callow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</a:t>
            </a:r>
            <a:r>
              <a:rPr lang="en-US" altLang="en-US" sz="5000" b="1" dirty="0" err="1" smtClean="0">
                <a:solidFill>
                  <a:schemeClr val="bg1"/>
                </a:solidFill>
              </a:rPr>
              <a:t>adj</a:t>
            </a:r>
            <a:r>
              <a:rPr lang="en-US" altLang="en-US" sz="5000" b="1" dirty="0" smtClean="0">
                <a:solidFill>
                  <a:schemeClr val="bg1"/>
                </a:solidFill>
              </a:rPr>
              <a:t>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without experience; immature, not fully developed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;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lacking sophistication and poise, without feathers. 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They </a:t>
            </a:r>
            <a:r>
              <a:rPr lang="en-US" altLang="en-US" sz="4000" dirty="0" smtClean="0">
                <a:solidFill>
                  <a:schemeClr val="bg1"/>
                </a:solidFill>
              </a:rPr>
              <a:t>entered the army as CALLOW recruits and left as seasoned veterans.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green, raw, unfledged, inexperienced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mature, grown-up, polished, sophisticated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Drivel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(n) Saliva or mucus flowing from the mouth or nose; foolish aimless talk or thinking; nonsense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(v) To let saliva flow from the 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mouth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; to utter nonsense or childish twaddle; to waste or fritter away foolishly.</a:t>
            </a:r>
          </a:p>
          <a:p>
            <a:pPr marL="0" indent="0" algn="ctr">
              <a:buNone/>
            </a:pPr>
            <a:r>
              <a:rPr lang="en-US" altLang="en-US" sz="3500" dirty="0" smtClean="0">
                <a:solidFill>
                  <a:schemeClr val="bg1"/>
                </a:solidFill>
              </a:rPr>
              <a:t>To me, my dream made perfect sense, but when I told it to my friend, it sounded like DRIVEL.</a:t>
            </a:r>
          </a:p>
          <a:p>
            <a:pPr marL="0" indent="0" algn="ctr">
              <a:buNone/>
            </a:pPr>
            <a:r>
              <a:rPr lang="en-US" altLang="en-US" sz="3500" dirty="0" smtClean="0">
                <a:solidFill>
                  <a:schemeClr val="bg1"/>
                </a:solidFill>
              </a:rPr>
              <a:t>Knowing that his time was nearly up, we kept silent and let him DRIVEL on. </a:t>
            </a:r>
          </a:p>
        </p:txBody>
      </p:sp>
    </p:spTree>
    <p:extLst>
      <p:ext uri="{BB962C8B-B14F-4D97-AF65-F5344CB8AC3E}">
        <p14:creationId xmlns:p14="http://schemas.microsoft.com/office/powerpoint/2010/main" val="6790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Epitome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(n)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A summary, condensed account; an instance that represents a larger reality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Admitting when you have been fairly defeated is the EPITOME of sportsmanship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abstract, digest</a:t>
            </a:r>
            <a:r>
              <a:rPr lang="en-US" altLang="en-US" sz="4000" smtClean="0">
                <a:solidFill>
                  <a:schemeClr val="bg1"/>
                </a:solidFill>
              </a:rPr>
              <a:t>, archetype</a:t>
            </a:r>
            <a:endParaRPr lang="en-US" alt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Exhort</a:t>
            </a:r>
            <a:endParaRPr lang="en-US" altLang="en-US"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5000" b="1" dirty="0" smtClean="0">
                <a:solidFill>
                  <a:schemeClr val="bg1"/>
                </a:solidFill>
              </a:rPr>
              <a:t>(v) </a:t>
            </a:r>
            <a:r>
              <a:rPr lang="en-US" altLang="en-US" sz="4500" b="1" dirty="0" smtClean="0">
                <a:solidFill>
                  <a:schemeClr val="bg1"/>
                </a:solidFill>
              </a:rPr>
              <a:t>To urge strongly, advise earnestly</a:t>
            </a:r>
          </a:p>
          <a:p>
            <a:pPr marL="0" indent="0" algn="ctr">
              <a:buNone/>
            </a:pPr>
            <a:r>
              <a:rPr lang="en-US" altLang="en-US" sz="4000" dirty="0" smtClean="0">
                <a:solidFill>
                  <a:schemeClr val="bg1"/>
                </a:solidFill>
              </a:rPr>
              <a:t>With dramatic gestures, our fans vigorously EXHORTED the team to play harder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Synonyms: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entreat, implore, adjure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bg1"/>
                </a:solidFill>
              </a:rPr>
              <a:t>Antonyms: </a:t>
            </a:r>
            <a:r>
              <a:rPr lang="en-US" altLang="en-US" sz="4000" dirty="0" smtClean="0">
                <a:solidFill>
                  <a:schemeClr val="bg1"/>
                </a:solidFill>
              </a:rPr>
              <a:t>discourage, advise against, deprecate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ist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The Skinny bold"/>
        <a:ea typeface=""/>
        <a:cs typeface=""/>
      </a:majorFont>
      <a:minorFont>
        <a:latin typeface="Please write me a so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Artist4</Template>
  <TotalTime>107</TotalTime>
  <Words>1021</Words>
  <Application>Microsoft Office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Artist4</vt:lpstr>
      <vt:lpstr>Vocabulary unit 2</vt:lpstr>
      <vt:lpstr>Please do Now:</vt:lpstr>
      <vt:lpstr>Ameliorate</vt:lpstr>
      <vt:lpstr>Aplomb</vt:lpstr>
      <vt:lpstr>Bombastic</vt:lpstr>
      <vt:lpstr>Callow</vt:lpstr>
      <vt:lpstr>Drivel</vt:lpstr>
      <vt:lpstr>Epitome</vt:lpstr>
      <vt:lpstr>Exhort</vt:lpstr>
      <vt:lpstr>Ex Officio</vt:lpstr>
      <vt:lpstr>Infringe</vt:lpstr>
      <vt:lpstr>Ingratiate</vt:lpstr>
      <vt:lpstr>Interloper</vt:lpstr>
      <vt:lpstr>Intrinsic</vt:lpstr>
      <vt:lpstr>Inveigh</vt:lpstr>
      <vt:lpstr>Lassitude</vt:lpstr>
      <vt:lpstr>Millennium</vt:lpstr>
      <vt:lpstr>Occult</vt:lpstr>
      <vt:lpstr>Permeate</vt:lpstr>
      <vt:lpstr>Precipitate</vt:lpstr>
      <vt:lpstr>Stringent</vt:lpstr>
      <vt:lpstr>Surmise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unit 2</dc:title>
  <dc:creator>Aubrey, Kimberly</dc:creator>
  <cp:lastModifiedBy>Aubrey, Kimberly</cp:lastModifiedBy>
  <cp:revision>7</cp:revision>
  <dcterms:created xsi:type="dcterms:W3CDTF">2013-12-17T12:32:43Z</dcterms:created>
  <dcterms:modified xsi:type="dcterms:W3CDTF">2013-12-17T17:26:37Z</dcterms:modified>
</cp:coreProperties>
</file>